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1939" r:id="rId3"/>
    <p:sldId id="1940" r:id="rId4"/>
    <p:sldId id="1941" r:id="rId5"/>
    <p:sldId id="1942" r:id="rId6"/>
    <p:sldId id="1943" r:id="rId7"/>
    <p:sldId id="1944" r:id="rId8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42E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8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192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621621621621623E-2"/>
          <c:y val="4.3807919123841618E-2"/>
          <c:w val="0.95675675675675675"/>
          <c:h val="0.9123841617523167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3666A"/>
            </a:solidFill>
            <a:ln>
              <a:noFill/>
            </a:ln>
          </c:spPr>
          <c:invertIfNegative val="0"/>
          <c:val>
            <c:numRef>
              <c:f>Sheet1!$A$1:$G$1</c:f>
              <c:numCache>
                <c:formatCode>General</c:formatCode>
                <c:ptCount val="7"/>
                <c:pt idx="0">
                  <c:v>285743.90476190485</c:v>
                </c:pt>
                <c:pt idx="1">
                  <c:v>103459</c:v>
                </c:pt>
                <c:pt idx="2">
                  <c:v>99570</c:v>
                </c:pt>
                <c:pt idx="3">
                  <c:v>50952</c:v>
                </c:pt>
                <c:pt idx="4">
                  <c:v>410425.26373626105</c:v>
                </c:pt>
                <c:pt idx="5">
                  <c:v>63</c:v>
                </c:pt>
                <c:pt idx="6">
                  <c:v>8992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A9-9B42-881A-447139C92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73823440"/>
        <c:axId val="773824000"/>
      </c:barChart>
      <c:catAx>
        <c:axId val="7738234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12700" algn="ctr">
            <a:solidFill>
              <a:srgbClr val="63666A"/>
            </a:solidFill>
            <a:prstDash val="solid"/>
          </a:ln>
        </c:spPr>
        <c:crossAx val="773824000"/>
        <c:crosses val="min"/>
        <c:auto val="0"/>
        <c:lblAlgn val="ctr"/>
        <c:lblOffset val="100"/>
        <c:noMultiLvlLbl val="0"/>
      </c:catAx>
      <c:valAx>
        <c:axId val="773824000"/>
        <c:scaling>
          <c:orientation val="minMax"/>
          <c:max val="410425.2637362610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7382344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621621621621623E-2"/>
          <c:y val="4.0880503144654086E-2"/>
          <c:w val="0.95675675675675675"/>
          <c:h val="0.9182389937106918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6F42E"/>
            </a:solidFill>
            <a:ln w="19050">
              <a:noFill/>
            </a:ln>
          </c:spPr>
          <c:invertIfNegative val="0"/>
          <c:val>
            <c:numRef>
              <c:f>Sheet1!$A$1:$G$1</c:f>
              <c:numCache>
                <c:formatCode>General</c:formatCode>
                <c:ptCount val="7"/>
                <c:pt idx="0">
                  <c:v>2273854</c:v>
                </c:pt>
                <c:pt idx="1">
                  <c:v>1340506</c:v>
                </c:pt>
                <c:pt idx="2">
                  <c:v>1116864</c:v>
                </c:pt>
                <c:pt idx="3">
                  <c:v>261914</c:v>
                </c:pt>
                <c:pt idx="4">
                  <c:v>3777896.8307254612</c:v>
                </c:pt>
                <c:pt idx="5">
                  <c:v>5507</c:v>
                </c:pt>
                <c:pt idx="6">
                  <c:v>14033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A-E541-B2A6-20166EB02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73826240"/>
        <c:axId val="134833024"/>
      </c:barChart>
      <c:catAx>
        <c:axId val="7738262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12700" algn="ctr">
            <a:solidFill>
              <a:srgbClr val="63666A"/>
            </a:solidFill>
            <a:prstDash val="solid"/>
          </a:ln>
        </c:spPr>
        <c:crossAx val="134833024"/>
        <c:crosses val="min"/>
        <c:auto val="0"/>
        <c:lblAlgn val="ctr"/>
        <c:lblOffset val="100"/>
        <c:noMultiLvlLbl val="0"/>
      </c:catAx>
      <c:valAx>
        <c:axId val="134833024"/>
        <c:scaling>
          <c:orientation val="minMax"/>
          <c:max val="3777896.830725461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7382624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52057167605024E-2"/>
          <c:y val="4.4444444444444446E-2"/>
          <c:w val="0.95495885664789948"/>
          <c:h val="0.9111111111111110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6F42E"/>
            </a:solidFill>
            <a:ln w="19050">
              <a:noFill/>
            </a:ln>
          </c:spPr>
          <c:invertIfNegative val="0"/>
          <c:val>
            <c:numRef>
              <c:f>Sheet1!$A$1:$F$1</c:f>
              <c:numCache>
                <c:formatCode>General</c:formatCode>
                <c:ptCount val="6"/>
                <c:pt idx="0">
                  <c:v>2329137</c:v>
                </c:pt>
                <c:pt idx="1">
                  <c:v>5139963</c:v>
                </c:pt>
                <c:pt idx="2">
                  <c:v>8427078.0537772104</c:v>
                </c:pt>
                <c:pt idx="3">
                  <c:v>563947</c:v>
                </c:pt>
                <c:pt idx="4">
                  <c:v>6174060</c:v>
                </c:pt>
                <c:pt idx="5">
                  <c:v>4993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6-F54C-85C1-2C4E6B438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87194592"/>
        <c:axId val="687195152"/>
      </c:barChart>
      <c:catAx>
        <c:axId val="6871945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12700" algn="ctr">
            <a:solidFill>
              <a:srgbClr val="63666A"/>
            </a:solidFill>
            <a:prstDash val="solid"/>
          </a:ln>
        </c:spPr>
        <c:crossAx val="687195152"/>
        <c:crosses val="min"/>
        <c:auto val="0"/>
        <c:lblAlgn val="ctr"/>
        <c:lblOffset val="100"/>
        <c:noMultiLvlLbl val="0"/>
      </c:catAx>
      <c:valAx>
        <c:axId val="687195152"/>
        <c:scaling>
          <c:orientation val="minMax"/>
          <c:max val="8427078.053777210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871945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784666945957269E-2"/>
          <c:y val="4.0880503144654086E-2"/>
          <c:w val="0.95643066610808547"/>
          <c:h val="0.9182389937106918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6F42E"/>
            </a:solidFill>
            <a:ln>
              <a:noFill/>
            </a:ln>
          </c:spPr>
          <c:invertIfNegative val="0"/>
          <c:val>
            <c:numRef>
              <c:f>Sheet1!$A$1:$G$1</c:f>
              <c:numCache>
                <c:formatCode>General</c:formatCode>
                <c:ptCount val="7"/>
                <c:pt idx="0">
                  <c:v>189022.73381294962</c:v>
                </c:pt>
                <c:pt idx="1">
                  <c:v>21765</c:v>
                </c:pt>
                <c:pt idx="2">
                  <c:v>19374</c:v>
                </c:pt>
                <c:pt idx="3">
                  <c:v>9302</c:v>
                </c:pt>
                <c:pt idx="4">
                  <c:v>89980</c:v>
                </c:pt>
                <c:pt idx="5">
                  <c:v>1</c:v>
                </c:pt>
                <c:pt idx="6" formatCode="#,##0">
                  <c:v>22858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2-1B4B-92F9-055795477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4835264"/>
        <c:axId val="134835824"/>
      </c:barChart>
      <c:catAx>
        <c:axId val="1348352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12700" algn="ctr">
            <a:solidFill>
              <a:srgbClr val="63666A"/>
            </a:solidFill>
            <a:prstDash val="solid"/>
          </a:ln>
        </c:spPr>
        <c:crossAx val="134835824"/>
        <c:crosses val="min"/>
        <c:auto val="0"/>
        <c:lblAlgn val="ctr"/>
        <c:lblOffset val="100"/>
        <c:noMultiLvlLbl val="0"/>
      </c:catAx>
      <c:valAx>
        <c:axId val="134835824"/>
        <c:scaling>
          <c:orientation val="minMax"/>
          <c:max val="189022.7338129496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483526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928519328956967E-2"/>
          <c:y val="1.5380065069506064E-2"/>
          <c:w val="0.92414296134208607"/>
          <c:h val="0.9692398698609878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63666A"/>
            </a:solidFill>
            <a:ln>
              <a:noFill/>
            </a:ln>
          </c:spPr>
          <c:invertIfNegative val="0"/>
          <c:val>
            <c:numRef>
              <c:f>Sheet1!$A$1:$J$1</c:f>
              <c:numCache>
                <c:formatCode>General</c:formatCode>
                <c:ptCount val="10"/>
                <c:pt idx="0">
                  <c:v>16972903.397877984</c:v>
                </c:pt>
                <c:pt idx="1">
                  <c:v>16721628.397878001</c:v>
                </c:pt>
                <c:pt idx="2">
                  <c:v>11899754</c:v>
                </c:pt>
                <c:pt idx="3">
                  <c:v>10591943</c:v>
                </c:pt>
                <c:pt idx="4">
                  <c:v>9675403</c:v>
                </c:pt>
                <c:pt idx="5">
                  <c:v>8844295</c:v>
                </c:pt>
                <c:pt idx="6">
                  <c:v>4603671</c:v>
                </c:pt>
                <c:pt idx="7">
                  <c:v>4598180</c:v>
                </c:pt>
                <c:pt idx="8">
                  <c:v>3888612</c:v>
                </c:pt>
                <c:pt idx="9">
                  <c:v>3528171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A-1B4B-BB7C-D9EB03262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18036688"/>
        <c:axId val="618037248"/>
      </c:barChart>
      <c:catAx>
        <c:axId val="61803668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618037248"/>
        <c:crosses val="min"/>
        <c:auto val="0"/>
        <c:lblAlgn val="ctr"/>
        <c:lblOffset val="100"/>
        <c:noMultiLvlLbl val="0"/>
      </c:catAx>
      <c:valAx>
        <c:axId val="618037248"/>
        <c:scaling>
          <c:orientation val="minMax"/>
          <c:max val="16972903.39787798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6180366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 установленных цен</c:v>
                </c:pt>
              </c:strCache>
            </c:strRef>
          </c:tx>
          <c:spPr>
            <a:solidFill>
              <a:srgbClr val="F6F42E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82579</c:v>
                </c:pt>
                <c:pt idx="1">
                  <c:v>71979</c:v>
                </c:pt>
                <c:pt idx="2">
                  <c:v>69502</c:v>
                </c:pt>
                <c:pt idx="3">
                  <c:v>61511</c:v>
                </c:pt>
                <c:pt idx="4">
                  <c:v>62963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6-994F-A7D9-09AA6C26A1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Оборот немаркированной продукции</c:v>
                </c:pt>
              </c:strCache>
            </c:strRef>
          </c:tx>
          <c:spPr>
            <a:solidFill>
              <a:srgbClr val="63666A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8984</c:v>
                </c:pt>
                <c:pt idx="1">
                  <c:v>16410</c:v>
                </c:pt>
                <c:pt idx="2">
                  <c:v>17202</c:v>
                </c:pt>
                <c:pt idx="3">
                  <c:v>15724</c:v>
                </c:pt>
                <c:pt idx="4">
                  <c:v>15988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46-994F-A7D9-09AA6C26A1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Отсутствие документов соответсвия ТР ТС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16253</c:v>
                </c:pt>
                <c:pt idx="1">
                  <c:v>1251</c:v>
                </c:pt>
                <c:pt idx="2">
                  <c:v>5</c:v>
                </c:pt>
                <c:pt idx="3">
                  <c:v>1123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46-994F-A7D9-09AA6C26A14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Оборот потенциально контрафактной продукции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253379</c:v>
                </c:pt>
                <c:pt idx="1">
                  <c:v>177543</c:v>
                </c:pt>
                <c:pt idx="2">
                  <c:v>183185</c:v>
                </c:pt>
                <c:pt idx="3">
                  <c:v>156531</c:v>
                </c:pt>
                <c:pt idx="4">
                  <c:v>161091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46-994F-A7D9-09AA6C26A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5774560"/>
        <c:axId val="685781280"/>
      </c:barChart>
      <c:catAx>
        <c:axId val="68577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63666A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U"/>
          </a:p>
        </c:txPr>
        <c:crossAx val="685781280"/>
        <c:crosses val="autoZero"/>
        <c:auto val="1"/>
        <c:lblAlgn val="ctr"/>
        <c:lblOffset val="100"/>
        <c:noMultiLvlLbl val="0"/>
      </c:catAx>
      <c:valAx>
        <c:axId val="685781280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577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en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702238801158747E-2"/>
          <c:y val="0.13440362360635613"/>
          <c:w val="0.63531840573007137"/>
          <c:h val="0.6918519126058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немаркированной продукции</c:v>
                </c:pt>
              </c:strCache>
            </c:strRef>
          </c:tx>
          <c:spPr>
            <a:solidFill>
              <a:srgbClr val="F6F42E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465918</c:v>
                </c:pt>
                <c:pt idx="1">
                  <c:v>1628615</c:v>
                </c:pt>
                <c:pt idx="2">
                  <c:v>2034242</c:v>
                </c:pt>
                <c:pt idx="3">
                  <c:v>874381</c:v>
                </c:pt>
                <c:pt idx="4">
                  <c:v>200703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C5-5B4A-B591-44ACC90CA5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Оборот потенциально контрафактной продукции</c:v>
                </c:pt>
              </c:strCache>
            </c:strRef>
          </c:tx>
          <c:spPr>
            <a:solidFill>
              <a:srgbClr val="63666A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420392</c:v>
                </c:pt>
                <c:pt idx="1">
                  <c:v>392909</c:v>
                </c:pt>
                <c:pt idx="2">
                  <c:v>426458</c:v>
                </c:pt>
                <c:pt idx="3">
                  <c:v>434235</c:v>
                </c:pt>
                <c:pt idx="4">
                  <c:v>392145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C5-5B4A-B591-44ACC90CA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2236528"/>
        <c:axId val="612234288"/>
      </c:barChart>
      <c:catAx>
        <c:axId val="61223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63666A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RU"/>
          </a:p>
        </c:txPr>
        <c:crossAx val="612234288"/>
        <c:crosses val="autoZero"/>
        <c:auto val="1"/>
        <c:lblAlgn val="ctr"/>
        <c:lblOffset val="100"/>
        <c:noMultiLvlLbl val="0"/>
      </c:catAx>
      <c:valAx>
        <c:axId val="612234288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223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625863638661843"/>
          <c:y val="0.31898019045804826"/>
          <c:w val="0.30434862277607"/>
          <c:h val="0.362039619083903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en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702238801158747E-2"/>
          <c:y val="0.15672720572371329"/>
          <c:w val="0.61207392383861581"/>
          <c:h val="0.67557468415191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немаркированной продукции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55</c:v>
                </c:pt>
                <c:pt idx="2">
                  <c:v>77</c:v>
                </c:pt>
                <c:pt idx="3">
                  <c:v>40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0-4444-BD35-52B4FD6B55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Отсутствие документов соответсвия ТР ТС</c:v>
                </c:pt>
              </c:strCache>
            </c:strRef>
          </c:tx>
          <c:spPr>
            <a:solidFill>
              <a:srgbClr val="63666A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15596</c:v>
                </c:pt>
                <c:pt idx="1">
                  <c:v>2977</c:v>
                </c:pt>
                <c:pt idx="2">
                  <c:v>0</c:v>
                </c:pt>
                <c:pt idx="3">
                  <c:v>3287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30-4444-BD35-52B4FD6B559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Оборот потенциально контрафактной продукции</c:v>
                </c:pt>
              </c:strCache>
            </c:strRef>
          </c:tx>
          <c:spPr>
            <a:solidFill>
              <a:srgbClr val="F6F42E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18536</c:v>
                </c:pt>
                <c:pt idx="1">
                  <c:v>17664</c:v>
                </c:pt>
                <c:pt idx="2">
                  <c:v>17179</c:v>
                </c:pt>
                <c:pt idx="3">
                  <c:v>16555</c:v>
                </c:pt>
                <c:pt idx="4">
                  <c:v>16650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30-4444-BD35-52B4FD6B5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305440"/>
        <c:axId val="617308800"/>
      </c:barChart>
      <c:catAx>
        <c:axId val="61730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63666A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RU"/>
          </a:p>
        </c:txPr>
        <c:crossAx val="617308800"/>
        <c:crosses val="autoZero"/>
        <c:auto val="1"/>
        <c:lblAlgn val="ctr"/>
        <c:lblOffset val="100"/>
        <c:noMultiLvlLbl val="0"/>
      </c:catAx>
      <c:valAx>
        <c:axId val="617308800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730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25214635055097"/>
          <c:y val="0.18343852643068004"/>
          <c:w val="0.31035511281213746"/>
          <c:h val="0.777149913848974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en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3EF94-7513-C245-83AC-D414F2622DDE}" type="datetimeFigureOut">
              <a:rPr lang="en-RU" smtClean="0"/>
              <a:t>15.08.2022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F03DD-97C2-FB4A-B30E-154A149DEFE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7591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B08F-6EFF-474D-A583-3264B2717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955DF-D71B-1A4A-867C-76BAB0A32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74EB5-2D6A-404D-971B-EAD77E09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15.08.2022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44570-0611-6843-964B-F99B5D75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1C912-2A92-5245-AD6C-CFB51686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4278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885AF-82A6-2040-8CC7-3A0C3208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62FA1-AE1D-CB4E-9A68-2563524C6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E3103-ED12-9C45-8CDC-D03F4E94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15.08.2022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A1A64-44EB-E14A-88F8-7782C9D3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40F22-A92D-F540-9624-67206AC6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126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6790A-17F0-7F49-847D-4576846A4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D4CAB-6200-DF4A-8002-F19525394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00A33-49C6-DD4E-BBC5-D3F531CF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15.08.2022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F28B9-7443-9D44-BBD1-5034D020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CFD0F-AAB2-3846-930A-7EC168F7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2316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CB99-7922-9A40-A9CE-6E017487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671A-F091-5548-85E7-1252DDEBD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7E826-2D55-A743-9F3A-2A05D9C8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15.08.2022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D90B0-4352-7540-A04B-F43E6B76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5BEC7-ACCE-554C-B1E7-961076BC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2253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43BF-53C2-B146-8E92-862546C7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D4105-4377-D64D-B746-37334DE5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F8EB4-7C5D-B647-9741-3F7FFE42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15.08.2022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DF81C-968E-C243-B9E0-45A43E5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FE31-3297-3649-B46F-F25ED53D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2988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4960-7FCD-E54A-B1E8-6C5999DA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739F5-E4C8-674D-BF58-D4F32746F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32C9E-76C3-1547-86C6-C605C08E6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7E010-D4C9-4246-9C6E-F592DA65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15.08.2022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5EC7B-ACF6-FD47-BF37-746029FE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BAAEF-F9B8-6845-8518-2F27CA22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767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1BF2-4D45-9A4D-AD63-86270984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A0983-ADF6-1443-B243-F932F7116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D0E58-1012-7B4E-BBA6-05F8DB6A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5A904-5499-6C44-B380-12C4D2FF3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BE015-8C51-894B-B54F-18C508066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48199A-BB97-7341-A69C-D0EFB5FB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15.08.2022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9D9556-9F0F-7349-9FCB-E7DF393D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B4FC6-0B58-B64F-A091-B87E0D87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516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37DE9-4E8C-D34C-82D7-6A8F1CF0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E4FE9-A7E7-D945-8818-A6DCF17D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15.08.2022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30671-49BD-2B43-89E8-DBA81607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7EC8B-CD5F-E34B-88A2-2E3CBF24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790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6906A-3D66-9945-B80D-55C44751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15.08.2022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C9BDE-FB7C-5546-A034-F65E8717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A6AF4-A90C-C846-A434-057E596F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649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CBFC-927E-6B40-8AFB-3B26247B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6983F-C704-B442-BA55-B23282298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A84D9-D0EA-1246-AFEF-BA23D7241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A6A65-3466-1A44-99EE-FC4F0A08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15.08.2022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3DBE4-16A5-9147-9ECD-0B774A1D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16800-A262-E248-84ED-959A62CA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7954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51FD-8B45-6F4F-8CCD-912C5310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3F570-C064-B448-867B-525887886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915EF-77CD-FB4B-8407-D5734413A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114FB-1591-3B4F-A3B5-E3A779D6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15.08.2022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55910-8980-4A49-AB67-FF3DDAFB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91A1F-9C1A-E94C-BCFA-63B6A15B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3803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678A8B-09AF-134B-AEF2-8906C6E2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2D122-01F5-0C45-8105-98B093AEA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5C198-E442-884E-9194-B52DE894A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DDC5-A27E-3344-AEBA-D4D5892E3003}" type="datetimeFigureOut">
              <a:rPr lang="en-RU" smtClean="0"/>
              <a:t>15.08.2022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37AEE-32D0-2344-84BA-06B5BA70C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42F46-7D08-7B41-973C-7367D3DCF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1093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image" Target="../media/image52.png"/><Relationship Id="rId89" Type="http://schemas.openxmlformats.org/officeDocument/2006/relationships/chart" Target="../charts/chart5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image" Target="../media/image47.png"/><Relationship Id="rId5" Type="http://schemas.openxmlformats.org/officeDocument/2006/relationships/tags" Target="../tags/tag5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image" Target="../media/image48.png"/><Relationship Id="rId85" Type="http://schemas.openxmlformats.org/officeDocument/2006/relationships/chart" Target="../charts/chart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image" Target="../media/image51.png"/><Relationship Id="rId88" Type="http://schemas.openxmlformats.org/officeDocument/2006/relationships/chart" Target="../charts/chart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image" Target="../media/image46.png"/><Relationship Id="rId81" Type="http://schemas.openxmlformats.org/officeDocument/2006/relationships/image" Target="../media/image49.png"/><Relationship Id="rId86" Type="http://schemas.openxmlformats.org/officeDocument/2006/relationships/chart" Target="../charts/char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chart" Target="../charts/chart3.xml"/><Relationship Id="rId61" Type="http://schemas.openxmlformats.org/officeDocument/2006/relationships/tags" Target="../tags/tag61.xml"/><Relationship Id="rId82" Type="http://schemas.openxmlformats.org/officeDocument/2006/relationships/image" Target="../media/image50.png"/><Relationship Id="rId19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Аналитические возможности системы маркировки</a:t>
            </a: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FF6612C6-1CA2-D044-9A7B-11907775AD82}"/>
              </a:ext>
            </a:extLst>
          </p:cNvPr>
          <p:cNvSpPr/>
          <p:nvPr/>
        </p:nvSpPr>
        <p:spPr>
          <a:xfrm>
            <a:off x="6593395" y="1237753"/>
            <a:ext cx="255276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БИЗНЕСА:</a:t>
            </a:r>
            <a:endParaRPr lang="x-none" sz="1400" b="1" dirty="0">
              <a:solidFill>
                <a:srgbClr val="6366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17">
            <a:extLst>
              <a:ext uri="{FF2B5EF4-FFF2-40B4-BE49-F238E27FC236}">
                <a16:creationId xmlns:a16="http://schemas.microsoft.com/office/drawing/2014/main" id="{A69B7B43-DE2E-C94B-A39F-A68EB4AD3F60}"/>
              </a:ext>
            </a:extLst>
          </p:cNvPr>
          <p:cNvSpPr/>
          <p:nvPr/>
        </p:nvSpPr>
        <p:spPr>
          <a:xfrm>
            <a:off x="516000" y="4912952"/>
            <a:ext cx="5787834" cy="15850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000"/>
              </a:spcBef>
              <a:buSzPct val="120000"/>
              <a:buBlip>
                <a:blip r:embed="rId2"/>
              </a:buBlip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Данные о производстве маркируемых товаров, в том числе в региональном разрезе;</a:t>
            </a:r>
          </a:p>
          <a:p>
            <a:pPr marL="285750" indent="-285750">
              <a:spcBef>
                <a:spcPts val="1000"/>
              </a:spcBef>
              <a:buSzPct val="120000"/>
              <a:buBlip>
                <a:blip r:embed="rId2"/>
              </a:buBlip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Данные по товарным запасам в производстве, опте, рознице;</a:t>
            </a:r>
          </a:p>
          <a:p>
            <a:pPr marL="285750" indent="-285750">
              <a:spcBef>
                <a:spcPts val="1000"/>
              </a:spcBef>
              <a:buSzPct val="120000"/>
              <a:buBlip>
                <a:blip r:embed="rId2"/>
              </a:buBlip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Данные по розничным продажам товара, в том числе в региональном разрезе; </a:t>
            </a:r>
          </a:p>
          <a:p>
            <a:pPr marL="285750" indent="-285750">
              <a:spcBef>
                <a:spcPts val="1000"/>
              </a:spcBef>
              <a:buSzPct val="120000"/>
              <a:buBlip>
                <a:blip r:embed="rId2"/>
              </a:buBlip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Мониторинг цен и наценок на товары.</a:t>
            </a:r>
            <a:endParaRPr lang="ru-RU" sz="12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A94F9A2-CB4C-9841-AFB4-2899A984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00" y="1610951"/>
            <a:ext cx="5580000" cy="3131317"/>
          </a:xfrm>
          <a:prstGeom prst="rect">
            <a:avLst/>
          </a:prstGeom>
        </p:spPr>
      </p:pic>
      <p:sp>
        <p:nvSpPr>
          <p:cNvPr id="6" name="Rectangle 26">
            <a:extLst>
              <a:ext uri="{FF2B5EF4-FFF2-40B4-BE49-F238E27FC236}">
                <a16:creationId xmlns:a16="http://schemas.microsoft.com/office/drawing/2014/main" id="{AF95D332-1EA8-4140-99B1-5C3DEB376983}"/>
              </a:ext>
            </a:extLst>
          </p:cNvPr>
          <p:cNvSpPr/>
          <p:nvPr/>
        </p:nvSpPr>
        <p:spPr>
          <a:xfrm>
            <a:off x="516000" y="1237753"/>
            <a:ext cx="255276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ГОСУДАРСТВА:</a:t>
            </a:r>
            <a:endParaRPr lang="x-none" sz="1400" b="1" dirty="0">
              <a:solidFill>
                <a:srgbClr val="6366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E0315D-F77F-A246-9BC1-33371923CF48}"/>
              </a:ext>
            </a:extLst>
          </p:cNvPr>
          <p:cNvSpPr txBox="1"/>
          <p:nvPr/>
        </p:nvSpPr>
        <p:spPr>
          <a:xfrm>
            <a:off x="6391071" y="2633592"/>
            <a:ext cx="1276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Движение товаров</a:t>
            </a:r>
          </a:p>
        </p:txBody>
      </p:sp>
      <p:pic>
        <p:nvPicPr>
          <p:cNvPr id="8" name="Picture 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BFC34F0-1BB0-5A42-8555-70809A3274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091" y="1907128"/>
            <a:ext cx="540000" cy="54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498161-026C-864B-8E1C-C2047514DAF2}"/>
              </a:ext>
            </a:extLst>
          </p:cNvPr>
          <p:cNvSpPr txBox="1"/>
          <p:nvPr/>
        </p:nvSpPr>
        <p:spPr>
          <a:xfrm>
            <a:off x="9055345" y="2633592"/>
            <a:ext cx="1276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Средняя цена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продажи в регионах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0F895859-40A4-A943-850F-5090C66F41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3485" y="1907128"/>
            <a:ext cx="540000" cy="54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897DFE-0F9D-CB40-8207-79B04CE7CDD0}"/>
              </a:ext>
            </a:extLst>
          </p:cNvPr>
          <p:cNvSpPr txBox="1"/>
          <p:nvPr/>
        </p:nvSpPr>
        <p:spPr>
          <a:xfrm>
            <a:off x="10387480" y="2633592"/>
            <a:ext cx="1276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Оборачиваемость товара</a:t>
            </a:r>
          </a:p>
        </p:txBody>
      </p:sp>
      <p:pic>
        <p:nvPicPr>
          <p:cNvPr id="13" name="Picture 19">
            <a:extLst>
              <a:ext uri="{FF2B5EF4-FFF2-40B4-BE49-F238E27FC236}">
                <a16:creationId xmlns:a16="http://schemas.microsoft.com/office/drawing/2014/main" id="{1E71365F-8854-4545-896D-169617C449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9321" y="1907128"/>
            <a:ext cx="540000" cy="54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EC31CD-6F7A-B14B-96CA-90DE9477B10E}"/>
              </a:ext>
            </a:extLst>
          </p:cNvPr>
          <p:cNvSpPr txBox="1"/>
          <p:nvPr/>
        </p:nvSpPr>
        <p:spPr>
          <a:xfrm>
            <a:off x="7723208" y="2633592"/>
            <a:ext cx="1276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Адреса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точек продаж </a:t>
            </a:r>
          </a:p>
        </p:txBody>
      </p:sp>
      <p:pic>
        <p:nvPicPr>
          <p:cNvPr id="15" name="Picture 20">
            <a:extLst>
              <a:ext uri="{FF2B5EF4-FFF2-40B4-BE49-F238E27FC236}">
                <a16:creationId xmlns:a16="http://schemas.microsoft.com/office/drawing/2014/main" id="{555F938A-E052-8B4F-9A79-145DD94495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1348" y="1907128"/>
            <a:ext cx="540000" cy="540000"/>
          </a:xfrm>
          <a:prstGeom prst="rect">
            <a:avLst/>
          </a:prstGeom>
        </p:spPr>
      </p:pic>
      <p:sp>
        <p:nvSpPr>
          <p:cNvPr id="20" name="Прямоугольник 48">
            <a:extLst>
              <a:ext uri="{FF2B5EF4-FFF2-40B4-BE49-F238E27FC236}">
                <a16:creationId xmlns:a16="http://schemas.microsoft.com/office/drawing/2014/main" id="{0EC95AA4-A7CF-AA4A-A9A7-BCC554E9AADF}"/>
              </a:ext>
            </a:extLst>
          </p:cNvPr>
          <p:cNvSpPr/>
          <p:nvPr/>
        </p:nvSpPr>
        <p:spPr>
          <a:xfrm>
            <a:off x="6514817" y="3548476"/>
            <a:ext cx="5161181" cy="29495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1000"/>
              </a:spcBef>
              <a:buSzPct val="120000"/>
              <a:buBlip>
                <a:blip r:embed="rId2"/>
              </a:buBlip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Управление производством с учетом реальных данных о потреблении товаров</a:t>
            </a:r>
            <a:r>
              <a:rPr lang="ru-RU" sz="1200" i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>
              <a:spcBef>
                <a:spcPts val="1000"/>
              </a:spcBef>
              <a:buSzPct val="120000"/>
              <a:buBlip>
                <a:blip r:embed="rId2"/>
              </a:buBlip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Оптимизация годовых запасов готовой продукции на складах</a:t>
            </a:r>
            <a:r>
              <a:rPr lang="ru-RU" sz="1200" i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>
              <a:spcBef>
                <a:spcPts val="1000"/>
              </a:spcBef>
              <a:buSzPct val="120000"/>
              <a:buBlip>
                <a:blip r:embed="rId2"/>
              </a:buBlip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Совершенствование товаропроводящей цепи с помощью проактивного управления дистрибуцией товаров</a:t>
            </a:r>
            <a:r>
              <a:rPr lang="ru-RU" sz="1200" i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 </a:t>
            </a:r>
          </a:p>
          <a:p>
            <a:pPr marL="171450" indent="-171450">
              <a:spcBef>
                <a:spcPts val="1000"/>
              </a:spcBef>
              <a:buSzPct val="120000"/>
              <a:buBlip>
                <a:blip r:embed="rId2"/>
              </a:buBlip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Выбор наиболее выгодный путь доставки своего товара до магазина;</a:t>
            </a:r>
          </a:p>
          <a:p>
            <a:pPr marL="171450" indent="-171450">
              <a:spcBef>
                <a:spcPts val="1000"/>
              </a:spcBef>
              <a:buSzPct val="120000"/>
              <a:buBlip>
                <a:blip r:embed="rId2"/>
              </a:buBlip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Анализ спроса на товар с учетом изменения цены и влияния внешних факторов (сезонность, курс валюты, менталитет) на всей территории РФ</a:t>
            </a:r>
          </a:p>
          <a:p>
            <a:pPr marL="171450" indent="-171450">
              <a:spcBef>
                <a:spcPts val="1000"/>
              </a:spcBef>
              <a:buSzPct val="120000"/>
              <a:buBlip>
                <a:blip r:embed="rId2"/>
              </a:buBlip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Повышение эффективности маркетинговых акций на товары, используя аналитику продаж по торговым точкам</a:t>
            </a:r>
            <a:r>
              <a:rPr lang="ru-RU" sz="1200" i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2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63928B-D4E8-434D-9F83-3EB2BE905A99}"/>
              </a:ext>
            </a:extLst>
          </p:cNvPr>
          <p:cNvCxnSpPr/>
          <p:nvPr/>
        </p:nvCxnSpPr>
        <p:spPr>
          <a:xfrm>
            <a:off x="6347452" y="1237753"/>
            <a:ext cx="0" cy="535317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C2FC943-EFE1-1E42-B03B-1ADB08054E69}"/>
              </a:ext>
            </a:extLst>
          </p:cNvPr>
          <p:cNvCxnSpPr>
            <a:cxnSpLocks/>
          </p:cNvCxnSpPr>
          <p:nvPr/>
        </p:nvCxnSpPr>
        <p:spPr>
          <a:xfrm>
            <a:off x="6849210" y="2598397"/>
            <a:ext cx="360000" cy="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58FC19-0397-A147-8D9C-C1B413F898C4}"/>
              </a:ext>
            </a:extLst>
          </p:cNvPr>
          <p:cNvCxnSpPr>
            <a:cxnSpLocks/>
          </p:cNvCxnSpPr>
          <p:nvPr/>
        </p:nvCxnSpPr>
        <p:spPr>
          <a:xfrm>
            <a:off x="8181347" y="2598397"/>
            <a:ext cx="360000" cy="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660BCC-B307-D549-B208-AA2C7D48660D}"/>
              </a:ext>
            </a:extLst>
          </p:cNvPr>
          <p:cNvCxnSpPr>
            <a:cxnSpLocks/>
          </p:cNvCxnSpPr>
          <p:nvPr/>
        </p:nvCxnSpPr>
        <p:spPr>
          <a:xfrm>
            <a:off x="9513484" y="2598397"/>
            <a:ext cx="360000" cy="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F01A7A-08EA-2B48-AC35-3FD372ED47BF}"/>
              </a:ext>
            </a:extLst>
          </p:cNvPr>
          <p:cNvCxnSpPr>
            <a:cxnSpLocks/>
          </p:cNvCxnSpPr>
          <p:nvPr/>
        </p:nvCxnSpPr>
        <p:spPr>
          <a:xfrm>
            <a:off x="10845619" y="2598397"/>
            <a:ext cx="360000" cy="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14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defTabSz="1215253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Интеграция с органами государственной власти</a:t>
            </a:r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41348611-F492-4A45-859E-04EA43531A23}"/>
              </a:ext>
            </a:extLst>
          </p:cNvPr>
          <p:cNvSpPr/>
          <p:nvPr/>
        </p:nvSpPr>
        <p:spPr>
          <a:xfrm>
            <a:off x="5950832" y="5708558"/>
            <a:ext cx="569500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 системе маркировки подключено и активно ее используют:</a:t>
            </a:r>
            <a:endParaRPr lang="x-none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Прямоугольник 87">
            <a:extLst>
              <a:ext uri="{FF2B5EF4-FFF2-40B4-BE49-F238E27FC236}">
                <a16:creationId xmlns:a16="http://schemas.microsoft.com/office/drawing/2014/main" id="{9DE8B9F2-F3AA-984C-BC9A-3B2260EB0CD9}"/>
              </a:ext>
            </a:extLst>
          </p:cNvPr>
          <p:cNvSpPr/>
          <p:nvPr/>
        </p:nvSpPr>
        <p:spPr>
          <a:xfrm>
            <a:off x="6387728" y="6012097"/>
            <a:ext cx="1145787" cy="600164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>
              <a:buClr>
                <a:srgbClr val="97684E"/>
              </a:buClr>
              <a:buSzPct val="130000"/>
            </a:pPr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kzidenz-Grotesk Pro Regular"/>
              </a:rPr>
              <a:t>1818 (5/29)</a:t>
            </a:r>
          </a:p>
          <a:p>
            <a:pPr>
              <a:buClr>
                <a:srgbClr val="97684E"/>
              </a:buClr>
              <a:buSzPct val="130000"/>
            </a:pPr>
            <a:r>
              <a:rPr lang="ru-RU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kzidenz-Grotesk Pro Regular"/>
              </a:rPr>
              <a:t>сотрудника ФНС России</a:t>
            </a:r>
          </a:p>
        </p:txBody>
      </p:sp>
      <p:pic>
        <p:nvPicPr>
          <p:cNvPr id="35" name="Рисунок 167">
            <a:extLst>
              <a:ext uri="{FF2B5EF4-FFF2-40B4-BE49-F238E27FC236}">
                <a16:creationId xmlns:a16="http://schemas.microsoft.com/office/drawing/2014/main" id="{354FE9ED-FB4A-C74C-A303-B7374850BA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0832" y="6012097"/>
            <a:ext cx="345600" cy="360382"/>
          </a:xfrm>
          <a:prstGeom prst="rect">
            <a:avLst/>
          </a:prstGeom>
        </p:spPr>
      </p:pic>
      <p:sp>
        <p:nvSpPr>
          <p:cNvPr id="36" name="Прямоугольник 87">
            <a:extLst>
              <a:ext uri="{FF2B5EF4-FFF2-40B4-BE49-F238E27FC236}">
                <a16:creationId xmlns:a16="http://schemas.microsoft.com/office/drawing/2014/main" id="{3E51BA91-5698-1F40-8E77-A5E4F36117E9}"/>
              </a:ext>
            </a:extLst>
          </p:cNvPr>
          <p:cNvSpPr/>
          <p:nvPr/>
        </p:nvSpPr>
        <p:spPr>
          <a:xfrm>
            <a:off x="8225721" y="6012097"/>
            <a:ext cx="929853" cy="600164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>
              <a:buClr>
                <a:srgbClr val="97684E"/>
              </a:buClr>
              <a:buSzPct val="130000"/>
            </a:pPr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kzidenz-Grotesk Pro Regular"/>
              </a:rPr>
              <a:t>533 (1/8)</a:t>
            </a:r>
          </a:p>
          <a:p>
            <a:pPr>
              <a:buClr>
                <a:srgbClr val="97684E"/>
              </a:buClr>
              <a:buSzPct val="130000"/>
            </a:pPr>
            <a:r>
              <a:rPr lang="ru-RU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kzidenz-Grotesk Pro Regular"/>
              </a:rPr>
              <a:t>сотрудников ФТС России</a:t>
            </a:r>
          </a:p>
        </p:txBody>
      </p:sp>
      <p:pic>
        <p:nvPicPr>
          <p:cNvPr id="37" name="Рисунок 168">
            <a:extLst>
              <a:ext uri="{FF2B5EF4-FFF2-40B4-BE49-F238E27FC236}">
                <a16:creationId xmlns:a16="http://schemas.microsoft.com/office/drawing/2014/main" id="{B47388F2-44B2-5E48-85F1-F16C6CC69C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5744" y="6012097"/>
            <a:ext cx="338400" cy="358224"/>
          </a:xfrm>
          <a:prstGeom prst="rect">
            <a:avLst/>
          </a:prstGeom>
        </p:spPr>
      </p:pic>
      <p:sp>
        <p:nvSpPr>
          <p:cNvPr id="38" name="Прямоугольник 87">
            <a:extLst>
              <a:ext uri="{FF2B5EF4-FFF2-40B4-BE49-F238E27FC236}">
                <a16:creationId xmlns:a16="http://schemas.microsoft.com/office/drawing/2014/main" id="{F03EA84D-7807-024C-80E7-E0CDDA0F19B4}"/>
              </a:ext>
            </a:extLst>
          </p:cNvPr>
          <p:cNvSpPr/>
          <p:nvPr/>
        </p:nvSpPr>
        <p:spPr>
          <a:xfrm>
            <a:off x="9764032" y="6012097"/>
            <a:ext cx="1149717" cy="600164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>
              <a:buClr>
                <a:srgbClr val="97684E"/>
              </a:buClr>
              <a:buSzPct val="130000"/>
            </a:pPr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kzidenz-Grotesk Pro Regular"/>
              </a:rPr>
              <a:t>1519 (4/16)</a:t>
            </a:r>
          </a:p>
          <a:p>
            <a:pPr>
              <a:buClr>
                <a:srgbClr val="97684E"/>
              </a:buClr>
              <a:buSzPct val="130000"/>
            </a:pPr>
            <a:r>
              <a:rPr lang="ru-RU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kzidenz-Grotesk Pro Regular"/>
              </a:rPr>
              <a:t>сотрудника</a:t>
            </a:r>
          </a:p>
          <a:p>
            <a:pPr>
              <a:buClr>
                <a:srgbClr val="97684E"/>
              </a:buClr>
              <a:buSzPct val="130000"/>
            </a:pPr>
            <a:r>
              <a:rPr lang="ru-RU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kzidenz-Grotesk Pro Regular"/>
              </a:rPr>
              <a:t>РПН</a:t>
            </a:r>
          </a:p>
        </p:txBody>
      </p:sp>
      <p:pic>
        <p:nvPicPr>
          <p:cNvPr id="39" name="Picture 44">
            <a:extLst>
              <a:ext uri="{FF2B5EF4-FFF2-40B4-BE49-F238E27FC236}">
                <a16:creationId xmlns:a16="http://schemas.microsoft.com/office/drawing/2014/main" id="{4BC68E02-87DF-404E-8AED-C67ACD0711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3933" y="6012097"/>
            <a:ext cx="360000" cy="360000"/>
          </a:xfrm>
          <a:prstGeom prst="rect">
            <a:avLst/>
          </a:prstGeom>
        </p:spPr>
      </p:pic>
      <p:sp>
        <p:nvSpPr>
          <p:cNvPr id="40" name="Прямоугольник: скругленные углы 124">
            <a:extLst>
              <a:ext uri="{FF2B5EF4-FFF2-40B4-BE49-F238E27FC236}">
                <a16:creationId xmlns:a16="http://schemas.microsoft.com/office/drawing/2014/main" id="{9D38B3EB-8B35-A742-8D5A-2071AEBB0DE6}"/>
              </a:ext>
            </a:extLst>
          </p:cNvPr>
          <p:cNvSpPr/>
          <p:nvPr/>
        </p:nvSpPr>
        <p:spPr>
          <a:xfrm>
            <a:off x="516000" y="1302365"/>
            <a:ext cx="5030158" cy="316706"/>
          </a:xfrm>
          <a:prstGeom prst="roundRect">
            <a:avLst>
              <a:gd name="adj" fmla="val 57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Интеграция с органами государственной власти РФ</a:t>
            </a:r>
          </a:p>
        </p:txBody>
      </p:sp>
      <p:cxnSp>
        <p:nvCxnSpPr>
          <p:cNvPr id="41" name="Straight Arrow Connector 350">
            <a:extLst>
              <a:ext uri="{FF2B5EF4-FFF2-40B4-BE49-F238E27FC236}">
                <a16:creationId xmlns:a16="http://schemas.microsoft.com/office/drawing/2014/main" id="{EF37720D-5F7E-AF45-AAE6-7ED58778F763}"/>
              </a:ext>
            </a:extLst>
          </p:cNvPr>
          <p:cNvCxnSpPr>
            <a:cxnSpLocks/>
          </p:cNvCxnSpPr>
          <p:nvPr/>
        </p:nvCxnSpPr>
        <p:spPr>
          <a:xfrm flipH="1" flipV="1">
            <a:off x="2995823" y="4046490"/>
            <a:ext cx="1446875" cy="18598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354">
            <a:extLst>
              <a:ext uri="{FF2B5EF4-FFF2-40B4-BE49-F238E27FC236}">
                <a16:creationId xmlns:a16="http://schemas.microsoft.com/office/drawing/2014/main" id="{EF71BBB8-DBC7-5C4B-A0C7-5A2A4CA5A4F3}"/>
              </a:ext>
            </a:extLst>
          </p:cNvPr>
          <p:cNvCxnSpPr>
            <a:cxnSpLocks/>
            <a:stCxn id="93" idx="1"/>
          </p:cNvCxnSpPr>
          <p:nvPr/>
        </p:nvCxnSpPr>
        <p:spPr>
          <a:xfrm flipH="1">
            <a:off x="3027879" y="3523099"/>
            <a:ext cx="1281718" cy="539682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353">
            <a:extLst>
              <a:ext uri="{FF2B5EF4-FFF2-40B4-BE49-F238E27FC236}">
                <a16:creationId xmlns:a16="http://schemas.microsoft.com/office/drawing/2014/main" id="{F28D5779-2BDE-4745-87CE-E14F0FC11575}"/>
              </a:ext>
            </a:extLst>
          </p:cNvPr>
          <p:cNvCxnSpPr>
            <a:cxnSpLocks/>
          </p:cNvCxnSpPr>
          <p:nvPr/>
        </p:nvCxnSpPr>
        <p:spPr>
          <a:xfrm flipH="1">
            <a:off x="2791533" y="2759528"/>
            <a:ext cx="1927896" cy="1395696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358">
            <a:extLst>
              <a:ext uri="{FF2B5EF4-FFF2-40B4-BE49-F238E27FC236}">
                <a16:creationId xmlns:a16="http://schemas.microsoft.com/office/drawing/2014/main" id="{9E7AC77E-A3F8-3943-AB45-44DA90D0FBB5}"/>
              </a:ext>
            </a:extLst>
          </p:cNvPr>
          <p:cNvCxnSpPr>
            <a:cxnSpLocks/>
          </p:cNvCxnSpPr>
          <p:nvPr/>
        </p:nvCxnSpPr>
        <p:spPr>
          <a:xfrm flipH="1" flipV="1">
            <a:off x="3009018" y="4069621"/>
            <a:ext cx="1563715" cy="1335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355">
            <a:extLst>
              <a:ext uri="{FF2B5EF4-FFF2-40B4-BE49-F238E27FC236}">
                <a16:creationId xmlns:a16="http://schemas.microsoft.com/office/drawing/2014/main" id="{07D2B2DA-770E-E947-821A-4E6003788B39}"/>
              </a:ext>
            </a:extLst>
          </p:cNvPr>
          <p:cNvCxnSpPr>
            <a:cxnSpLocks/>
          </p:cNvCxnSpPr>
          <p:nvPr/>
        </p:nvCxnSpPr>
        <p:spPr>
          <a:xfrm flipH="1" flipV="1">
            <a:off x="3050841" y="4020239"/>
            <a:ext cx="1581873" cy="852393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348">
            <a:extLst>
              <a:ext uri="{FF2B5EF4-FFF2-40B4-BE49-F238E27FC236}">
                <a16:creationId xmlns:a16="http://schemas.microsoft.com/office/drawing/2014/main" id="{2D8D48BF-CF42-9B45-B051-4B264183ED5F}"/>
              </a:ext>
            </a:extLst>
          </p:cNvPr>
          <p:cNvCxnSpPr>
            <a:cxnSpLocks/>
          </p:cNvCxnSpPr>
          <p:nvPr/>
        </p:nvCxnSpPr>
        <p:spPr>
          <a:xfrm flipH="1" flipV="1">
            <a:off x="3007709" y="4061804"/>
            <a:ext cx="7688" cy="1559585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357">
            <a:extLst>
              <a:ext uri="{FF2B5EF4-FFF2-40B4-BE49-F238E27FC236}">
                <a16:creationId xmlns:a16="http://schemas.microsoft.com/office/drawing/2014/main" id="{E87CC4FD-3FC8-B34E-84A8-39A719387F4F}"/>
              </a:ext>
            </a:extLst>
          </p:cNvPr>
          <p:cNvCxnSpPr>
            <a:cxnSpLocks/>
          </p:cNvCxnSpPr>
          <p:nvPr/>
        </p:nvCxnSpPr>
        <p:spPr>
          <a:xfrm flipH="1" flipV="1">
            <a:off x="3020829" y="4054964"/>
            <a:ext cx="854568" cy="1480063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352">
            <a:extLst>
              <a:ext uri="{FF2B5EF4-FFF2-40B4-BE49-F238E27FC236}">
                <a16:creationId xmlns:a16="http://schemas.microsoft.com/office/drawing/2014/main" id="{3B7F7A5D-5BD8-5F4E-9634-0082040CC0E9}"/>
              </a:ext>
            </a:extLst>
          </p:cNvPr>
          <p:cNvCxnSpPr>
            <a:cxnSpLocks/>
          </p:cNvCxnSpPr>
          <p:nvPr/>
        </p:nvCxnSpPr>
        <p:spPr>
          <a:xfrm flipH="1">
            <a:off x="2973735" y="2732983"/>
            <a:ext cx="837090" cy="1426436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349">
            <a:extLst>
              <a:ext uri="{FF2B5EF4-FFF2-40B4-BE49-F238E27FC236}">
                <a16:creationId xmlns:a16="http://schemas.microsoft.com/office/drawing/2014/main" id="{D6ABF4BC-7A69-874E-93A5-437C8E539FF4}"/>
              </a:ext>
            </a:extLst>
          </p:cNvPr>
          <p:cNvCxnSpPr>
            <a:cxnSpLocks/>
          </p:cNvCxnSpPr>
          <p:nvPr/>
        </p:nvCxnSpPr>
        <p:spPr>
          <a:xfrm>
            <a:off x="1555998" y="4062781"/>
            <a:ext cx="1504989" cy="3248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345">
            <a:extLst>
              <a:ext uri="{FF2B5EF4-FFF2-40B4-BE49-F238E27FC236}">
                <a16:creationId xmlns:a16="http://schemas.microsoft.com/office/drawing/2014/main" id="{1E963E31-7B2C-504D-8908-0DD7303627EF}"/>
              </a:ext>
            </a:extLst>
          </p:cNvPr>
          <p:cNvCxnSpPr>
            <a:cxnSpLocks/>
          </p:cNvCxnSpPr>
          <p:nvPr/>
        </p:nvCxnSpPr>
        <p:spPr>
          <a:xfrm flipV="1">
            <a:off x="1664913" y="4061256"/>
            <a:ext cx="1357646" cy="738619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346">
            <a:extLst>
              <a:ext uri="{FF2B5EF4-FFF2-40B4-BE49-F238E27FC236}">
                <a16:creationId xmlns:a16="http://schemas.microsoft.com/office/drawing/2014/main" id="{A3461436-24C0-2F4F-AA6B-BDCB0F29170A}"/>
              </a:ext>
            </a:extLst>
          </p:cNvPr>
          <p:cNvCxnSpPr>
            <a:cxnSpLocks/>
          </p:cNvCxnSpPr>
          <p:nvPr/>
        </p:nvCxnSpPr>
        <p:spPr>
          <a:xfrm flipV="1">
            <a:off x="1381485" y="4072323"/>
            <a:ext cx="1683101" cy="1605276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347">
            <a:extLst>
              <a:ext uri="{FF2B5EF4-FFF2-40B4-BE49-F238E27FC236}">
                <a16:creationId xmlns:a16="http://schemas.microsoft.com/office/drawing/2014/main" id="{0D0C8F21-AD90-7343-8D26-56BE53035719}"/>
              </a:ext>
            </a:extLst>
          </p:cNvPr>
          <p:cNvCxnSpPr>
            <a:cxnSpLocks/>
          </p:cNvCxnSpPr>
          <p:nvPr/>
        </p:nvCxnSpPr>
        <p:spPr>
          <a:xfrm flipV="1">
            <a:off x="2169751" y="4072320"/>
            <a:ext cx="894835" cy="1484524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343">
            <a:extLst>
              <a:ext uri="{FF2B5EF4-FFF2-40B4-BE49-F238E27FC236}">
                <a16:creationId xmlns:a16="http://schemas.microsoft.com/office/drawing/2014/main" id="{C0B9A496-5734-714F-BA0E-2502E546AFF5}"/>
              </a:ext>
            </a:extLst>
          </p:cNvPr>
          <p:cNvCxnSpPr>
            <a:cxnSpLocks/>
          </p:cNvCxnSpPr>
          <p:nvPr/>
        </p:nvCxnSpPr>
        <p:spPr>
          <a:xfrm>
            <a:off x="1525698" y="2693642"/>
            <a:ext cx="1529857" cy="1379958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344">
            <a:extLst>
              <a:ext uri="{FF2B5EF4-FFF2-40B4-BE49-F238E27FC236}">
                <a16:creationId xmlns:a16="http://schemas.microsoft.com/office/drawing/2014/main" id="{20B69E67-5B1F-9942-99AB-B587CE63FE01}"/>
              </a:ext>
            </a:extLst>
          </p:cNvPr>
          <p:cNvCxnSpPr>
            <a:cxnSpLocks/>
          </p:cNvCxnSpPr>
          <p:nvPr/>
        </p:nvCxnSpPr>
        <p:spPr>
          <a:xfrm>
            <a:off x="1466503" y="3376269"/>
            <a:ext cx="1542409" cy="665717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351">
            <a:extLst>
              <a:ext uri="{FF2B5EF4-FFF2-40B4-BE49-F238E27FC236}">
                <a16:creationId xmlns:a16="http://schemas.microsoft.com/office/drawing/2014/main" id="{B492FBA2-7F0E-594A-A67F-7E60553A430D}"/>
              </a:ext>
            </a:extLst>
          </p:cNvPr>
          <p:cNvCxnSpPr>
            <a:cxnSpLocks/>
          </p:cNvCxnSpPr>
          <p:nvPr/>
        </p:nvCxnSpPr>
        <p:spPr>
          <a:xfrm>
            <a:off x="3003758" y="2759528"/>
            <a:ext cx="7691" cy="1205002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356">
            <a:extLst>
              <a:ext uri="{FF2B5EF4-FFF2-40B4-BE49-F238E27FC236}">
                <a16:creationId xmlns:a16="http://schemas.microsoft.com/office/drawing/2014/main" id="{7D2D33AB-9F90-2748-85F6-971E48F0DD14}"/>
              </a:ext>
            </a:extLst>
          </p:cNvPr>
          <p:cNvCxnSpPr>
            <a:cxnSpLocks/>
          </p:cNvCxnSpPr>
          <p:nvPr/>
        </p:nvCxnSpPr>
        <p:spPr>
          <a:xfrm>
            <a:off x="2221867" y="2699570"/>
            <a:ext cx="859880" cy="1355394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168">
            <a:extLst>
              <a:ext uri="{FF2B5EF4-FFF2-40B4-BE49-F238E27FC236}">
                <a16:creationId xmlns:a16="http://schemas.microsoft.com/office/drawing/2014/main" id="{6A132CBC-8E32-9244-95AC-7275A4F7BB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820" y="1756237"/>
            <a:ext cx="481239" cy="4158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9" name="Прямоугольник 169">
            <a:extLst>
              <a:ext uri="{FF2B5EF4-FFF2-40B4-BE49-F238E27FC236}">
                <a16:creationId xmlns:a16="http://schemas.microsoft.com/office/drawing/2014/main" id="{13F2E4B0-E62D-2040-B3F6-B7DCA15E2002}"/>
              </a:ext>
            </a:extLst>
          </p:cNvPr>
          <p:cNvSpPr/>
          <p:nvPr/>
        </p:nvSpPr>
        <p:spPr>
          <a:xfrm>
            <a:off x="2456567" y="2291251"/>
            <a:ext cx="10277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МИНПРОМТОРГ РОССИИ</a:t>
            </a:r>
            <a:endParaRPr lang="en-US" sz="8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Прямоугольник 146">
            <a:extLst>
              <a:ext uri="{FF2B5EF4-FFF2-40B4-BE49-F238E27FC236}">
                <a16:creationId xmlns:a16="http://schemas.microsoft.com/office/drawing/2014/main" id="{7C55E2AE-9813-DE4F-A067-D8EFE04BDD32}"/>
              </a:ext>
            </a:extLst>
          </p:cNvPr>
          <p:cNvSpPr/>
          <p:nvPr/>
        </p:nvSpPr>
        <p:spPr>
          <a:xfrm>
            <a:off x="3493708" y="6140769"/>
            <a:ext cx="11068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РОСАЛКОГОЛЬ</a:t>
            </a:r>
          </a:p>
          <a:p>
            <a:pPr algn="ctr"/>
            <a:r>
              <a:rPr lang="ru-RU" sz="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РЕГУЛИРОВАНИЕ</a:t>
            </a:r>
            <a:endParaRPr lang="en-US" sz="8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2" name="Рисунок 147">
            <a:extLst>
              <a:ext uri="{FF2B5EF4-FFF2-40B4-BE49-F238E27FC236}">
                <a16:creationId xmlns:a16="http://schemas.microsoft.com/office/drawing/2014/main" id="{EF794ECA-0230-3D46-9374-2840A5DEA7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068" y="5599825"/>
            <a:ext cx="512157" cy="539595"/>
          </a:xfrm>
          <a:prstGeom prst="rect">
            <a:avLst/>
          </a:prstGeom>
          <a:noFill/>
        </p:spPr>
      </p:pic>
      <p:pic>
        <p:nvPicPr>
          <p:cNvPr id="64" name="Рисунок 172">
            <a:extLst>
              <a:ext uri="{FF2B5EF4-FFF2-40B4-BE49-F238E27FC236}">
                <a16:creationId xmlns:a16="http://schemas.microsoft.com/office/drawing/2014/main" id="{4D4364A6-3464-FD47-8CCA-EDCB960E92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321" y="1756237"/>
            <a:ext cx="684902" cy="512543"/>
          </a:xfrm>
          <a:prstGeom prst="rect">
            <a:avLst/>
          </a:prstGeom>
          <a:noFill/>
        </p:spPr>
      </p:pic>
      <p:sp>
        <p:nvSpPr>
          <p:cNvPr id="65" name="Прямоугольник 173">
            <a:extLst>
              <a:ext uri="{FF2B5EF4-FFF2-40B4-BE49-F238E27FC236}">
                <a16:creationId xmlns:a16="http://schemas.microsoft.com/office/drawing/2014/main" id="{E6566CB5-7A5C-2E4F-B4C3-04916140D672}"/>
              </a:ext>
            </a:extLst>
          </p:cNvPr>
          <p:cNvSpPr/>
          <p:nvPr/>
        </p:nvSpPr>
        <p:spPr>
          <a:xfrm>
            <a:off x="3317391" y="2292847"/>
            <a:ext cx="13647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МИНСЕЛЬХОЗ </a:t>
            </a:r>
          </a:p>
          <a:p>
            <a:pPr algn="ctr"/>
            <a:r>
              <a:rPr lang="ru-RU" sz="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РОССИИ</a:t>
            </a:r>
            <a:endParaRPr lang="en-US" sz="8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7" name="Рисунок 168">
            <a:extLst>
              <a:ext uri="{FF2B5EF4-FFF2-40B4-BE49-F238E27FC236}">
                <a16:creationId xmlns:a16="http://schemas.microsoft.com/office/drawing/2014/main" id="{576ED26A-C183-F049-B6C4-7F546825D5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8274" y="1756237"/>
            <a:ext cx="462519" cy="509431"/>
          </a:xfrm>
          <a:prstGeom prst="rect">
            <a:avLst/>
          </a:prstGeom>
          <a:noFill/>
        </p:spPr>
      </p:pic>
      <p:sp>
        <p:nvSpPr>
          <p:cNvPr id="68" name="Прямоугольник 169">
            <a:extLst>
              <a:ext uri="{FF2B5EF4-FFF2-40B4-BE49-F238E27FC236}">
                <a16:creationId xmlns:a16="http://schemas.microsoft.com/office/drawing/2014/main" id="{9369D29D-2748-AF47-9535-5F0469BCDCC5}"/>
              </a:ext>
            </a:extLst>
          </p:cNvPr>
          <p:cNvSpPr/>
          <p:nvPr/>
        </p:nvSpPr>
        <p:spPr>
          <a:xfrm>
            <a:off x="4445661" y="2332556"/>
            <a:ext cx="10277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МИНПРИРОДЫ РОССИИ</a:t>
            </a:r>
            <a:endParaRPr lang="en-US" sz="8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9" name="Рисунок 97">
            <a:extLst>
              <a:ext uri="{FF2B5EF4-FFF2-40B4-BE49-F238E27FC236}">
                <a16:creationId xmlns:a16="http://schemas.microsoft.com/office/drawing/2014/main" id="{ED871E80-D5E2-6643-B942-85B3BD098BB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158" y="3678059"/>
            <a:ext cx="727200" cy="719674"/>
          </a:xfrm>
          <a:prstGeom prst="rect">
            <a:avLst/>
          </a:prstGeom>
        </p:spPr>
      </p:pic>
      <p:pic>
        <p:nvPicPr>
          <p:cNvPr id="71" name="Рисунок 168">
            <a:extLst>
              <a:ext uri="{FF2B5EF4-FFF2-40B4-BE49-F238E27FC236}">
                <a16:creationId xmlns:a16="http://schemas.microsoft.com/office/drawing/2014/main" id="{267E5899-1ECF-AE4A-BB65-D3A96C018AE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8777" y="5614907"/>
            <a:ext cx="481239" cy="509431"/>
          </a:xfrm>
          <a:prstGeom prst="rect">
            <a:avLst/>
          </a:prstGeom>
          <a:noFill/>
        </p:spPr>
      </p:pic>
      <p:sp>
        <p:nvSpPr>
          <p:cNvPr id="72" name="Прямоугольник 169">
            <a:extLst>
              <a:ext uri="{FF2B5EF4-FFF2-40B4-BE49-F238E27FC236}">
                <a16:creationId xmlns:a16="http://schemas.microsoft.com/office/drawing/2014/main" id="{4E674843-B7C7-2843-A982-2541001AA1A9}"/>
              </a:ext>
            </a:extLst>
          </p:cNvPr>
          <p:cNvSpPr/>
          <p:nvPr/>
        </p:nvSpPr>
        <p:spPr>
          <a:xfrm>
            <a:off x="2525524" y="6140769"/>
            <a:ext cx="10277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ФТС РОССИИ</a:t>
            </a:r>
            <a:endParaRPr lang="en-US" sz="8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4" name="Рисунок 168">
            <a:extLst>
              <a:ext uri="{FF2B5EF4-FFF2-40B4-BE49-F238E27FC236}">
                <a16:creationId xmlns:a16="http://schemas.microsoft.com/office/drawing/2014/main" id="{DC17BE83-F5ED-1A47-99E4-C406926652C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2678" y="1756237"/>
            <a:ext cx="481239" cy="508673"/>
          </a:xfrm>
          <a:prstGeom prst="rect">
            <a:avLst/>
          </a:prstGeom>
          <a:noFill/>
        </p:spPr>
      </p:pic>
      <p:sp>
        <p:nvSpPr>
          <p:cNvPr id="75" name="Прямоугольник 169">
            <a:extLst>
              <a:ext uri="{FF2B5EF4-FFF2-40B4-BE49-F238E27FC236}">
                <a16:creationId xmlns:a16="http://schemas.microsoft.com/office/drawing/2014/main" id="{47DFB85E-661A-0A45-9FB9-6E1FB345E374}"/>
              </a:ext>
            </a:extLst>
          </p:cNvPr>
          <p:cNvSpPr/>
          <p:nvPr/>
        </p:nvSpPr>
        <p:spPr>
          <a:xfrm>
            <a:off x="1589425" y="2292217"/>
            <a:ext cx="10277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РОСНЕДРА</a:t>
            </a:r>
            <a:endParaRPr lang="en-US" sz="8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6" name="Group 313">
            <a:extLst>
              <a:ext uri="{FF2B5EF4-FFF2-40B4-BE49-F238E27FC236}">
                <a16:creationId xmlns:a16="http://schemas.microsoft.com/office/drawing/2014/main" id="{21E53CA3-F550-AA4E-8052-031AB1F0AF05}"/>
              </a:ext>
            </a:extLst>
          </p:cNvPr>
          <p:cNvGrpSpPr/>
          <p:nvPr/>
        </p:nvGrpSpPr>
        <p:grpSpPr>
          <a:xfrm>
            <a:off x="464277" y="3681748"/>
            <a:ext cx="1203254" cy="729408"/>
            <a:chOff x="2352217" y="2013858"/>
            <a:chExt cx="1203254" cy="729408"/>
          </a:xfrm>
          <a:noFill/>
        </p:grpSpPr>
        <p:pic>
          <p:nvPicPr>
            <p:cNvPr id="77" name="Рисунок 168">
              <a:extLst>
                <a:ext uri="{FF2B5EF4-FFF2-40B4-BE49-F238E27FC236}">
                  <a16:creationId xmlns:a16="http://schemas.microsoft.com/office/drawing/2014/main" id="{FB116F86-4FBF-2A41-BD4C-FFE3C5C92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29695" y="2013858"/>
              <a:ext cx="448299" cy="509431"/>
            </a:xfrm>
            <a:prstGeom prst="rect">
              <a:avLst/>
            </a:prstGeom>
            <a:grpFill/>
          </p:spPr>
        </p:pic>
        <p:sp>
          <p:nvSpPr>
            <p:cNvPr id="78" name="Прямоугольник 169">
              <a:extLst>
                <a:ext uri="{FF2B5EF4-FFF2-40B4-BE49-F238E27FC236}">
                  <a16:creationId xmlns:a16="http://schemas.microsoft.com/office/drawing/2014/main" id="{FF1CC6A5-21B4-D844-8B9D-4DE9364CC229}"/>
                </a:ext>
              </a:extLst>
            </p:cNvPr>
            <p:cNvSpPr/>
            <p:nvPr/>
          </p:nvSpPr>
          <p:spPr>
            <a:xfrm>
              <a:off x="2352217" y="2527822"/>
              <a:ext cx="1203254" cy="21544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РОСЗДРАВНАДЗОР</a:t>
              </a:r>
              <a:endParaRPr lang="en-US" sz="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0" name="Прямоугольник 166">
            <a:extLst>
              <a:ext uri="{FF2B5EF4-FFF2-40B4-BE49-F238E27FC236}">
                <a16:creationId xmlns:a16="http://schemas.microsoft.com/office/drawing/2014/main" id="{948DF5C4-9720-9845-9231-8AF0E968AF2D}"/>
              </a:ext>
            </a:extLst>
          </p:cNvPr>
          <p:cNvSpPr/>
          <p:nvPr/>
        </p:nvSpPr>
        <p:spPr>
          <a:xfrm>
            <a:off x="553095" y="2283174"/>
            <a:ext cx="10256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ФЕДЕРАЛЬНОЕ КАЗНАЧЕЙСТВО</a:t>
            </a:r>
            <a:endParaRPr lang="en-US" sz="8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1" name="Рисунок 167">
            <a:extLst>
              <a:ext uri="{FF2B5EF4-FFF2-40B4-BE49-F238E27FC236}">
                <a16:creationId xmlns:a16="http://schemas.microsoft.com/office/drawing/2014/main" id="{ACAACADF-2AFA-3249-8681-DBADE74AE3E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165" y="1756237"/>
            <a:ext cx="449478" cy="499421"/>
          </a:xfrm>
          <a:prstGeom prst="rect">
            <a:avLst/>
          </a:prstGeom>
          <a:noFill/>
        </p:spPr>
      </p:pic>
      <p:grpSp>
        <p:nvGrpSpPr>
          <p:cNvPr id="82" name="Group 319">
            <a:extLst>
              <a:ext uri="{FF2B5EF4-FFF2-40B4-BE49-F238E27FC236}">
                <a16:creationId xmlns:a16="http://schemas.microsoft.com/office/drawing/2014/main" id="{433A1F10-4728-3B4F-80E4-CBAC95D6953D}"/>
              </a:ext>
            </a:extLst>
          </p:cNvPr>
          <p:cNvGrpSpPr/>
          <p:nvPr/>
        </p:nvGrpSpPr>
        <p:grpSpPr>
          <a:xfrm>
            <a:off x="4348672" y="3779491"/>
            <a:ext cx="1221723" cy="742137"/>
            <a:chOff x="693043" y="3397572"/>
            <a:chExt cx="1221723" cy="742137"/>
          </a:xfrm>
          <a:solidFill>
            <a:schemeClr val="bg1"/>
          </a:solidFill>
        </p:grpSpPr>
        <p:pic>
          <p:nvPicPr>
            <p:cNvPr id="83" name="Picture 44">
              <a:extLst>
                <a:ext uri="{FF2B5EF4-FFF2-40B4-BE49-F238E27FC236}">
                  <a16:creationId xmlns:a16="http://schemas.microsoft.com/office/drawing/2014/main" id="{4FBFF937-8AB1-2543-A31E-B57746018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4336" y="3397572"/>
              <a:ext cx="479137" cy="479137"/>
            </a:xfrm>
            <a:prstGeom prst="rect">
              <a:avLst/>
            </a:prstGeom>
            <a:grpFill/>
          </p:spPr>
        </p:pic>
        <p:sp>
          <p:nvSpPr>
            <p:cNvPr id="84" name="Прямоугольник 165">
              <a:extLst>
                <a:ext uri="{FF2B5EF4-FFF2-40B4-BE49-F238E27FC236}">
                  <a16:creationId xmlns:a16="http://schemas.microsoft.com/office/drawing/2014/main" id="{96D3684E-D8F7-5346-A9B3-08DB4CDF1399}"/>
                </a:ext>
              </a:extLst>
            </p:cNvPr>
            <p:cNvSpPr/>
            <p:nvPr/>
          </p:nvSpPr>
          <p:spPr>
            <a:xfrm>
              <a:off x="693043" y="3924265"/>
              <a:ext cx="1221723" cy="215444"/>
            </a:xfrm>
            <a:prstGeom prst="rect">
              <a:avLst/>
            </a:prstGeom>
            <a:grpFill/>
          </p:spPr>
          <p:txBody>
            <a:bodyPr wrap="square">
              <a:noAutofit/>
            </a:bodyPr>
            <a:lstStyle/>
            <a:p>
              <a:pPr algn="ctr"/>
              <a:r>
                <a:rPr lang="ru-RU" sz="8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РОСПОТРЕБНАДЗОР</a:t>
              </a:r>
              <a:endParaRPr lang="en-US" sz="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5" name="Group 322">
            <a:extLst>
              <a:ext uri="{FF2B5EF4-FFF2-40B4-BE49-F238E27FC236}">
                <a16:creationId xmlns:a16="http://schemas.microsoft.com/office/drawing/2014/main" id="{66FF33AF-7F0C-7F40-BF97-8697BDD68E9C}"/>
              </a:ext>
            </a:extLst>
          </p:cNvPr>
          <p:cNvGrpSpPr/>
          <p:nvPr/>
        </p:nvGrpSpPr>
        <p:grpSpPr>
          <a:xfrm>
            <a:off x="639482" y="4604846"/>
            <a:ext cx="852844" cy="741532"/>
            <a:chOff x="440161" y="3837605"/>
            <a:chExt cx="852844" cy="741532"/>
          </a:xfrm>
          <a:noFill/>
        </p:grpSpPr>
        <p:pic>
          <p:nvPicPr>
            <p:cNvPr id="86" name="Рисунок 174">
              <a:extLst>
                <a:ext uri="{FF2B5EF4-FFF2-40B4-BE49-F238E27FC236}">
                  <a16:creationId xmlns:a16="http://schemas.microsoft.com/office/drawing/2014/main" id="{B0F64F53-1E53-BE45-9033-D50AFD5E1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278" y="3837605"/>
              <a:ext cx="852609" cy="571794"/>
            </a:xfrm>
            <a:prstGeom prst="rect">
              <a:avLst/>
            </a:prstGeom>
            <a:grpFill/>
          </p:spPr>
        </p:pic>
        <p:sp>
          <p:nvSpPr>
            <p:cNvPr id="87" name="Прямоугольник 175">
              <a:extLst>
                <a:ext uri="{FF2B5EF4-FFF2-40B4-BE49-F238E27FC236}">
                  <a16:creationId xmlns:a16="http://schemas.microsoft.com/office/drawing/2014/main" id="{85949EC4-6A0F-FE46-BEBA-F7346458FFB0}"/>
                </a:ext>
              </a:extLst>
            </p:cNvPr>
            <p:cNvSpPr/>
            <p:nvPr/>
          </p:nvSpPr>
          <p:spPr>
            <a:xfrm>
              <a:off x="440161" y="4371495"/>
              <a:ext cx="852844" cy="207642"/>
            </a:xfrm>
            <a:prstGeom prst="rect">
              <a:avLst/>
            </a:prstGeom>
            <a:grpFill/>
          </p:spPr>
          <p:txBody>
            <a:bodyPr wrap="square">
              <a:noAutofit/>
            </a:bodyPr>
            <a:lstStyle/>
            <a:p>
              <a:pPr algn="ctr"/>
              <a:r>
                <a:rPr lang="ru-RU" sz="8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РОСПАТЕНТ</a:t>
              </a:r>
              <a:endParaRPr lang="en-US" sz="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89" name="Рисунок 178">
            <a:extLst>
              <a:ext uri="{FF2B5EF4-FFF2-40B4-BE49-F238E27FC236}">
                <a16:creationId xmlns:a16="http://schemas.microsoft.com/office/drawing/2014/main" id="{870E78E1-521B-5245-B7A5-F8C863E20EB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05" y="5629817"/>
            <a:ext cx="409399" cy="479611"/>
          </a:xfrm>
          <a:prstGeom prst="rect">
            <a:avLst/>
          </a:prstGeom>
          <a:noFill/>
        </p:spPr>
      </p:pic>
      <p:sp>
        <p:nvSpPr>
          <p:cNvPr id="90" name="Прямоугольник 179">
            <a:extLst>
              <a:ext uri="{FF2B5EF4-FFF2-40B4-BE49-F238E27FC236}">
                <a16:creationId xmlns:a16="http://schemas.microsoft.com/office/drawing/2014/main" id="{091F1E36-DF5E-A049-A3C0-27566998A9DD}"/>
              </a:ext>
            </a:extLst>
          </p:cNvPr>
          <p:cNvSpPr/>
          <p:nvPr/>
        </p:nvSpPr>
        <p:spPr>
          <a:xfrm>
            <a:off x="740936" y="6140769"/>
            <a:ext cx="6499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РОССТАТ</a:t>
            </a:r>
            <a:endParaRPr lang="en-US" sz="8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1" name="Group 328">
            <a:extLst>
              <a:ext uri="{FF2B5EF4-FFF2-40B4-BE49-F238E27FC236}">
                <a16:creationId xmlns:a16="http://schemas.microsoft.com/office/drawing/2014/main" id="{43FC7868-AA2F-C148-A219-CC576D012A09}"/>
              </a:ext>
            </a:extLst>
          </p:cNvPr>
          <p:cNvGrpSpPr/>
          <p:nvPr/>
        </p:nvGrpSpPr>
        <p:grpSpPr>
          <a:xfrm>
            <a:off x="4309597" y="2908070"/>
            <a:ext cx="1299872" cy="722751"/>
            <a:chOff x="3878991" y="2932634"/>
            <a:chExt cx="1299872" cy="722751"/>
          </a:xfrm>
          <a:noFill/>
        </p:grpSpPr>
        <p:pic>
          <p:nvPicPr>
            <p:cNvPr id="92" name="Рисунок 176">
              <a:extLst>
                <a:ext uri="{FF2B5EF4-FFF2-40B4-BE49-F238E27FC236}">
                  <a16:creationId xmlns:a16="http://schemas.microsoft.com/office/drawing/2014/main" id="{EEC7918D-84BC-8644-A7B7-D3A9814CD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70189" y="2932634"/>
              <a:ext cx="517477" cy="526430"/>
            </a:xfrm>
            <a:prstGeom prst="rect">
              <a:avLst/>
            </a:prstGeom>
            <a:grpFill/>
          </p:spPr>
        </p:pic>
        <p:sp>
          <p:nvSpPr>
            <p:cNvPr id="93" name="Прямоугольник 177">
              <a:extLst>
                <a:ext uri="{FF2B5EF4-FFF2-40B4-BE49-F238E27FC236}">
                  <a16:creationId xmlns:a16="http://schemas.microsoft.com/office/drawing/2014/main" id="{C15F279E-08B8-8B45-A727-36EDDEF0C6C0}"/>
                </a:ext>
              </a:extLst>
            </p:cNvPr>
            <p:cNvSpPr/>
            <p:nvPr/>
          </p:nvSpPr>
          <p:spPr>
            <a:xfrm>
              <a:off x="3878991" y="3439941"/>
              <a:ext cx="1299872" cy="21544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РОСАККРЕДИТАЦИЯ</a:t>
              </a:r>
              <a:endParaRPr lang="en-US" sz="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Group 331">
            <a:extLst>
              <a:ext uri="{FF2B5EF4-FFF2-40B4-BE49-F238E27FC236}">
                <a16:creationId xmlns:a16="http://schemas.microsoft.com/office/drawing/2014/main" id="{5A6A5EBE-8FF0-B144-9FFC-07C39A1922CF}"/>
              </a:ext>
            </a:extLst>
          </p:cNvPr>
          <p:cNvGrpSpPr/>
          <p:nvPr/>
        </p:nvGrpSpPr>
        <p:grpSpPr>
          <a:xfrm>
            <a:off x="4521149" y="4639401"/>
            <a:ext cx="876768" cy="715665"/>
            <a:chOff x="7397968" y="2595164"/>
            <a:chExt cx="876768" cy="715665"/>
          </a:xfrm>
          <a:noFill/>
        </p:grpSpPr>
        <p:pic>
          <p:nvPicPr>
            <p:cNvPr id="95" name="Рисунок 181">
              <a:extLst>
                <a:ext uri="{FF2B5EF4-FFF2-40B4-BE49-F238E27FC236}">
                  <a16:creationId xmlns:a16="http://schemas.microsoft.com/office/drawing/2014/main" id="{F709FF24-86B5-194F-99E3-B25B3BF852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6248" y="2595164"/>
              <a:ext cx="480208" cy="512259"/>
            </a:xfrm>
            <a:prstGeom prst="rect">
              <a:avLst/>
            </a:prstGeom>
            <a:grpFill/>
          </p:spPr>
        </p:pic>
        <p:sp>
          <p:nvSpPr>
            <p:cNvPr id="96" name="Прямоугольник 182">
              <a:extLst>
                <a:ext uri="{FF2B5EF4-FFF2-40B4-BE49-F238E27FC236}">
                  <a16:creationId xmlns:a16="http://schemas.microsoft.com/office/drawing/2014/main" id="{DE2A7D19-1E32-3D41-B29F-BAF19AC4825F}"/>
                </a:ext>
              </a:extLst>
            </p:cNvPr>
            <p:cNvSpPr/>
            <p:nvPr/>
          </p:nvSpPr>
          <p:spPr>
            <a:xfrm>
              <a:off x="7397968" y="3095385"/>
              <a:ext cx="876768" cy="21544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ФАС РОССИИ</a:t>
              </a:r>
              <a:endParaRPr lang="en-US" sz="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8" name="Прямоугольник 166">
            <a:extLst>
              <a:ext uri="{FF2B5EF4-FFF2-40B4-BE49-F238E27FC236}">
                <a16:creationId xmlns:a16="http://schemas.microsoft.com/office/drawing/2014/main" id="{5E8334C3-CE92-B142-8EB9-043AD8E938C0}"/>
              </a:ext>
            </a:extLst>
          </p:cNvPr>
          <p:cNvSpPr/>
          <p:nvPr/>
        </p:nvSpPr>
        <p:spPr>
          <a:xfrm>
            <a:off x="4497120" y="6140769"/>
            <a:ext cx="9248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МИНЗДРАВ РОССИИ</a:t>
            </a:r>
            <a:endParaRPr lang="en-US" sz="8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9" name="Рисунок 167">
            <a:extLst>
              <a:ext uri="{FF2B5EF4-FFF2-40B4-BE49-F238E27FC236}">
                <a16:creationId xmlns:a16="http://schemas.microsoft.com/office/drawing/2014/main" id="{38B1E231-0DB3-AD40-A4D6-6AA78D1553D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67" y="5619912"/>
            <a:ext cx="453332" cy="499421"/>
          </a:xfrm>
          <a:prstGeom prst="rect">
            <a:avLst/>
          </a:prstGeom>
          <a:noFill/>
        </p:spPr>
      </p:pic>
      <p:grpSp>
        <p:nvGrpSpPr>
          <p:cNvPr id="100" name="Group 337">
            <a:extLst>
              <a:ext uri="{FF2B5EF4-FFF2-40B4-BE49-F238E27FC236}">
                <a16:creationId xmlns:a16="http://schemas.microsoft.com/office/drawing/2014/main" id="{7DD32CE4-B03C-EE4C-A271-AE10A5AF54B8}"/>
              </a:ext>
            </a:extLst>
          </p:cNvPr>
          <p:cNvGrpSpPr/>
          <p:nvPr/>
        </p:nvGrpSpPr>
        <p:grpSpPr>
          <a:xfrm>
            <a:off x="603491" y="2784294"/>
            <a:ext cx="924827" cy="752279"/>
            <a:chOff x="7373939" y="1836925"/>
            <a:chExt cx="924827" cy="752279"/>
          </a:xfrm>
          <a:noFill/>
        </p:grpSpPr>
        <p:sp>
          <p:nvSpPr>
            <p:cNvPr id="101" name="Прямоугольник 166">
              <a:extLst>
                <a:ext uri="{FF2B5EF4-FFF2-40B4-BE49-F238E27FC236}">
                  <a16:creationId xmlns:a16="http://schemas.microsoft.com/office/drawing/2014/main" id="{94E2C986-E8CF-7A48-A3D3-4C20A8AD49F9}"/>
                </a:ext>
              </a:extLst>
            </p:cNvPr>
            <p:cNvSpPr/>
            <p:nvPr/>
          </p:nvSpPr>
          <p:spPr>
            <a:xfrm>
              <a:off x="7373939" y="2373760"/>
              <a:ext cx="924827" cy="21544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ФНС РОССИИ</a:t>
              </a:r>
              <a:endParaRPr lang="en-US" sz="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02" name="Рисунок 167">
              <a:extLst>
                <a:ext uri="{FF2B5EF4-FFF2-40B4-BE49-F238E27FC236}">
                  <a16:creationId xmlns:a16="http://schemas.microsoft.com/office/drawing/2014/main" id="{BB741D5B-20DE-8B45-B169-866D1C434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6884" y="1836925"/>
              <a:ext cx="478937" cy="499421"/>
            </a:xfrm>
            <a:prstGeom prst="rect">
              <a:avLst/>
            </a:prstGeom>
            <a:grpFill/>
          </p:spPr>
        </p:pic>
      </p:grpSp>
      <p:pic>
        <p:nvPicPr>
          <p:cNvPr id="104" name="Рисунок 181">
            <a:extLst>
              <a:ext uri="{FF2B5EF4-FFF2-40B4-BE49-F238E27FC236}">
                <a16:creationId xmlns:a16="http://schemas.microsoft.com/office/drawing/2014/main" id="{9EC1A156-FC30-3D4C-B6EF-374834A42658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3193" y="5613493"/>
            <a:ext cx="480208" cy="512259"/>
          </a:xfrm>
          <a:prstGeom prst="rect">
            <a:avLst/>
          </a:prstGeom>
          <a:noFill/>
        </p:spPr>
      </p:pic>
      <p:sp>
        <p:nvSpPr>
          <p:cNvPr id="105" name="Прямоугольник 182">
            <a:extLst>
              <a:ext uri="{FF2B5EF4-FFF2-40B4-BE49-F238E27FC236}">
                <a16:creationId xmlns:a16="http://schemas.microsoft.com/office/drawing/2014/main" id="{33ECC727-E01D-9042-A845-F58894CCBBFA}"/>
              </a:ext>
            </a:extLst>
          </p:cNvPr>
          <p:cNvSpPr/>
          <p:nvPr/>
        </p:nvSpPr>
        <p:spPr>
          <a:xfrm>
            <a:off x="1664913" y="6140769"/>
            <a:ext cx="8767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РОССЕЛЬХОЗНАДЗОР</a:t>
            </a:r>
            <a:endParaRPr lang="en-US" sz="8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20A707D-DE06-394A-9A6E-22E95BA6A1D2}"/>
              </a:ext>
            </a:extLst>
          </p:cNvPr>
          <p:cNvGrpSpPr/>
          <p:nvPr/>
        </p:nvGrpSpPr>
        <p:grpSpPr>
          <a:xfrm>
            <a:off x="5851976" y="1302365"/>
            <a:ext cx="5973362" cy="1999412"/>
            <a:chOff x="6098605" y="1302365"/>
            <a:chExt cx="5973362" cy="1999412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7883105-D618-5844-A245-8E266CD779D0}"/>
                </a:ext>
              </a:extLst>
            </p:cNvPr>
            <p:cNvGrpSpPr/>
            <p:nvPr/>
          </p:nvGrpSpPr>
          <p:grpSpPr>
            <a:xfrm>
              <a:off x="6098605" y="1756237"/>
              <a:ext cx="1221723" cy="1542235"/>
              <a:chOff x="6098605" y="1756237"/>
              <a:chExt cx="1221723" cy="1542235"/>
            </a:xfrm>
          </p:grpSpPr>
          <p:pic>
            <p:nvPicPr>
              <p:cNvPr id="4" name="Picture 44">
                <a:extLst>
                  <a:ext uri="{FF2B5EF4-FFF2-40B4-BE49-F238E27FC236}">
                    <a16:creationId xmlns:a16="http://schemas.microsoft.com/office/drawing/2014/main" id="{E2AFFF06-3143-6242-9828-04350B1A1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75466" y="1756237"/>
                <a:ext cx="468000" cy="468000"/>
              </a:xfrm>
              <a:prstGeom prst="rect">
                <a:avLst/>
              </a:prstGeom>
            </p:spPr>
          </p:pic>
          <p:sp>
            <p:nvSpPr>
              <p:cNvPr id="5" name="Прямоугольник 165">
                <a:extLst>
                  <a:ext uri="{FF2B5EF4-FFF2-40B4-BE49-F238E27FC236}">
                    <a16:creationId xmlns:a16="http://schemas.microsoft.com/office/drawing/2014/main" id="{E1C699B7-BCF1-6D42-B457-400364DD997D}"/>
                  </a:ext>
                </a:extLst>
              </p:cNvPr>
              <p:cNvSpPr/>
              <p:nvPr/>
            </p:nvSpPr>
            <p:spPr>
              <a:xfrm>
                <a:off x="6098605" y="2250190"/>
                <a:ext cx="1221723" cy="21544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ru-RU" sz="8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РОСПОТРЕБНАДЗОР</a:t>
                </a:r>
                <a:endParaRPr lang="en-US" sz="8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16" name="Рисунок 174">
                <a:extLst>
                  <a:ext uri="{FF2B5EF4-FFF2-40B4-BE49-F238E27FC236}">
                    <a16:creationId xmlns:a16="http://schemas.microsoft.com/office/drawing/2014/main" id="{8B3439AC-A3EC-1743-A840-B4F4A76F7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0546" y="2613156"/>
                <a:ext cx="697841" cy="468000"/>
              </a:xfrm>
              <a:prstGeom prst="rect">
                <a:avLst/>
              </a:prstGeom>
            </p:spPr>
          </p:pic>
          <p:sp>
            <p:nvSpPr>
              <p:cNvPr id="17" name="Прямоугольник 175">
                <a:extLst>
                  <a:ext uri="{FF2B5EF4-FFF2-40B4-BE49-F238E27FC236}">
                    <a16:creationId xmlns:a16="http://schemas.microsoft.com/office/drawing/2014/main" id="{0392711B-4050-5947-83D7-D960259AC372}"/>
                  </a:ext>
                </a:extLst>
              </p:cNvPr>
              <p:cNvSpPr/>
              <p:nvPr/>
            </p:nvSpPr>
            <p:spPr>
              <a:xfrm>
                <a:off x="6098605" y="3083028"/>
                <a:ext cx="1221723" cy="21544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ru-RU" sz="8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РОСПАТЕНТ</a:t>
                </a:r>
                <a:endParaRPr lang="en-US" sz="8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66C0BDE-41B0-D44F-99C7-4A2431E0EF30}"/>
                </a:ext>
              </a:extLst>
            </p:cNvPr>
            <p:cNvGrpSpPr/>
            <p:nvPr/>
          </p:nvGrpSpPr>
          <p:grpSpPr>
            <a:xfrm>
              <a:off x="9028146" y="1756237"/>
              <a:ext cx="1364763" cy="1542235"/>
              <a:chOff x="9028146" y="1756237"/>
              <a:chExt cx="1364763" cy="1542235"/>
            </a:xfrm>
          </p:grpSpPr>
          <p:sp>
            <p:nvSpPr>
              <p:cNvPr id="11" name="Прямоугольник 170">
                <a:extLst>
                  <a:ext uri="{FF2B5EF4-FFF2-40B4-BE49-F238E27FC236}">
                    <a16:creationId xmlns:a16="http://schemas.microsoft.com/office/drawing/2014/main" id="{CE662CD4-FC5D-F64B-AEE4-F2BB3229E139}"/>
                  </a:ext>
                </a:extLst>
              </p:cNvPr>
              <p:cNvSpPr/>
              <p:nvPr/>
            </p:nvSpPr>
            <p:spPr>
              <a:xfrm>
                <a:off x="9028146" y="2250190"/>
                <a:ext cx="1364763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РОССЕЛЬХОЗНАДЗОР</a:t>
                </a:r>
                <a:endParaRPr lang="en-US" sz="8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13" name="Рисунок 171">
                <a:extLst>
                  <a:ext uri="{FF2B5EF4-FFF2-40B4-BE49-F238E27FC236}">
                    <a16:creationId xmlns:a16="http://schemas.microsoft.com/office/drawing/2014/main" id="{C6AB1842-0785-F941-B708-12B4C8EC5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01599" y="1756237"/>
                <a:ext cx="417857" cy="468000"/>
              </a:xfrm>
              <a:prstGeom prst="rect">
                <a:avLst/>
              </a:prstGeom>
            </p:spPr>
          </p:pic>
          <p:pic>
            <p:nvPicPr>
              <p:cNvPr id="18" name="Рисунок 176">
                <a:extLst>
                  <a:ext uri="{FF2B5EF4-FFF2-40B4-BE49-F238E27FC236}">
                    <a16:creationId xmlns:a16="http://schemas.microsoft.com/office/drawing/2014/main" id="{11943BD5-F372-5749-9D48-79119EB794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2" t="15904" r="66042" b="15531"/>
              <a:stretch/>
            </p:blipFill>
            <p:spPr>
              <a:xfrm>
                <a:off x="9480507" y="2613156"/>
                <a:ext cx="460041" cy="468000"/>
              </a:xfrm>
              <a:prstGeom prst="rect">
                <a:avLst/>
              </a:prstGeom>
            </p:spPr>
          </p:pic>
          <p:sp>
            <p:nvSpPr>
              <p:cNvPr id="19" name="Прямоугольник 177">
                <a:extLst>
                  <a:ext uri="{FF2B5EF4-FFF2-40B4-BE49-F238E27FC236}">
                    <a16:creationId xmlns:a16="http://schemas.microsoft.com/office/drawing/2014/main" id="{3240E9C1-702F-D144-A9A3-2EB5881E1091}"/>
                  </a:ext>
                </a:extLst>
              </p:cNvPr>
              <p:cNvSpPr/>
              <p:nvPr/>
            </p:nvSpPr>
            <p:spPr>
              <a:xfrm>
                <a:off x="9060591" y="3083028"/>
                <a:ext cx="1299872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РОСАККРЕДИТАЦИЯ</a:t>
                </a:r>
                <a:endParaRPr lang="en-US" sz="8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BE3523E-1D98-2B4A-8174-CF123D4A5921}"/>
                </a:ext>
              </a:extLst>
            </p:cNvPr>
            <p:cNvGrpSpPr/>
            <p:nvPr/>
          </p:nvGrpSpPr>
          <p:grpSpPr>
            <a:xfrm>
              <a:off x="7986897" y="1756237"/>
              <a:ext cx="1370719" cy="1542235"/>
              <a:chOff x="8023968" y="1756237"/>
              <a:chExt cx="1370719" cy="1542235"/>
            </a:xfrm>
          </p:grpSpPr>
          <p:pic>
            <p:nvPicPr>
              <p:cNvPr id="9" name="Рисунок 168">
                <a:extLst>
                  <a:ext uri="{FF2B5EF4-FFF2-40B4-BE49-F238E27FC236}">
                    <a16:creationId xmlns:a16="http://schemas.microsoft.com/office/drawing/2014/main" id="{DEADDFCC-D5DA-FD4B-B976-A706A5DBFE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488277" y="1756237"/>
                <a:ext cx="442101" cy="468000"/>
              </a:xfrm>
              <a:prstGeom prst="rect">
                <a:avLst/>
              </a:prstGeom>
            </p:spPr>
          </p:pic>
          <p:sp>
            <p:nvSpPr>
              <p:cNvPr id="10" name="Прямоугольник 169">
                <a:extLst>
                  <a:ext uri="{FF2B5EF4-FFF2-40B4-BE49-F238E27FC236}">
                    <a16:creationId xmlns:a16="http://schemas.microsoft.com/office/drawing/2014/main" id="{0628C05C-7E49-0948-96A0-F4C82286827F}"/>
                  </a:ext>
                </a:extLst>
              </p:cNvPr>
              <p:cNvSpPr/>
              <p:nvPr/>
            </p:nvSpPr>
            <p:spPr>
              <a:xfrm>
                <a:off x="8023968" y="2250190"/>
                <a:ext cx="1370719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ФТС РОССИИ</a:t>
                </a:r>
                <a:endParaRPr lang="en-US" sz="8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20" name="Рисунок 178">
                <a:extLst>
                  <a:ext uri="{FF2B5EF4-FFF2-40B4-BE49-F238E27FC236}">
                    <a16:creationId xmlns:a16="http://schemas.microsoft.com/office/drawing/2014/main" id="{C79A24C8-B57F-4640-8F4A-AE1F0CCEA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09583" y="2613156"/>
                <a:ext cx="399488" cy="468000"/>
              </a:xfrm>
              <a:prstGeom prst="rect">
                <a:avLst/>
              </a:prstGeom>
            </p:spPr>
          </p:pic>
          <p:sp>
            <p:nvSpPr>
              <p:cNvPr id="21" name="Прямоугольник 179">
                <a:extLst>
                  <a:ext uri="{FF2B5EF4-FFF2-40B4-BE49-F238E27FC236}">
                    <a16:creationId xmlns:a16="http://schemas.microsoft.com/office/drawing/2014/main" id="{92DEF6DB-8697-074D-A48D-3D299E6AC457}"/>
                  </a:ext>
                </a:extLst>
              </p:cNvPr>
              <p:cNvSpPr/>
              <p:nvPr/>
            </p:nvSpPr>
            <p:spPr>
              <a:xfrm>
                <a:off x="8384359" y="3083028"/>
                <a:ext cx="649936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РОССТАТ</a:t>
                </a:r>
                <a:endParaRPr lang="en-US" sz="8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4A57955F-1960-2A48-8006-71FF5A1F0804}"/>
                </a:ext>
              </a:extLst>
            </p:cNvPr>
            <p:cNvGrpSpPr/>
            <p:nvPr/>
          </p:nvGrpSpPr>
          <p:grpSpPr>
            <a:xfrm>
              <a:off x="7287440" y="1756237"/>
              <a:ext cx="924827" cy="1542235"/>
              <a:chOff x="7373939" y="1756237"/>
              <a:chExt cx="924827" cy="1542235"/>
            </a:xfrm>
          </p:grpSpPr>
          <p:sp>
            <p:nvSpPr>
              <p:cNvPr id="7" name="Прямоугольник 166">
                <a:extLst>
                  <a:ext uri="{FF2B5EF4-FFF2-40B4-BE49-F238E27FC236}">
                    <a16:creationId xmlns:a16="http://schemas.microsoft.com/office/drawing/2014/main" id="{670E1EFE-9364-3C47-895B-BF942F5A1684}"/>
                  </a:ext>
                </a:extLst>
              </p:cNvPr>
              <p:cNvSpPr/>
              <p:nvPr/>
            </p:nvSpPr>
            <p:spPr>
              <a:xfrm>
                <a:off x="7373939" y="2250190"/>
                <a:ext cx="92482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ФНС РОССИИ</a:t>
                </a:r>
                <a:endParaRPr lang="en-US" sz="8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8" name="Рисунок 167">
                <a:extLst>
                  <a:ext uri="{FF2B5EF4-FFF2-40B4-BE49-F238E27FC236}">
                    <a16:creationId xmlns:a16="http://schemas.microsoft.com/office/drawing/2014/main" id="{DC160140-32DE-A245-8E41-BC03772CD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611950" y="1756237"/>
                <a:ext cx="448805" cy="468000"/>
              </a:xfrm>
              <a:prstGeom prst="rect">
                <a:avLst/>
              </a:prstGeom>
            </p:spPr>
          </p:pic>
          <p:pic>
            <p:nvPicPr>
              <p:cNvPr id="23" name="Рисунок 181">
                <a:extLst>
                  <a:ext uri="{FF2B5EF4-FFF2-40B4-BE49-F238E27FC236}">
                    <a16:creationId xmlns:a16="http://schemas.microsoft.com/office/drawing/2014/main" id="{6769C133-5BC2-CC47-9267-66AE34C79D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47" r="60590" b="7702"/>
              <a:stretch/>
            </p:blipFill>
            <p:spPr>
              <a:xfrm>
                <a:off x="7616993" y="2613156"/>
                <a:ext cx="438718" cy="468000"/>
              </a:xfrm>
              <a:prstGeom prst="rect">
                <a:avLst/>
              </a:prstGeom>
            </p:spPr>
          </p:pic>
          <p:sp>
            <p:nvSpPr>
              <p:cNvPr id="24" name="Прямоугольник 182">
                <a:extLst>
                  <a:ext uri="{FF2B5EF4-FFF2-40B4-BE49-F238E27FC236}">
                    <a16:creationId xmlns:a16="http://schemas.microsoft.com/office/drawing/2014/main" id="{83A3BA12-B08E-D048-9388-238CA1996DE4}"/>
                  </a:ext>
                </a:extLst>
              </p:cNvPr>
              <p:cNvSpPr/>
              <p:nvPr/>
            </p:nvSpPr>
            <p:spPr>
              <a:xfrm>
                <a:off x="7397968" y="3083028"/>
                <a:ext cx="876768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ФАС РОССИИ</a:t>
                </a:r>
                <a:endParaRPr lang="en-US" sz="8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FD451C4-9618-994E-987D-E6A625568D3C}"/>
                </a:ext>
              </a:extLst>
            </p:cNvPr>
            <p:cNvGrpSpPr/>
            <p:nvPr/>
          </p:nvGrpSpPr>
          <p:grpSpPr>
            <a:xfrm>
              <a:off x="10207998" y="1756237"/>
              <a:ext cx="1863969" cy="1545540"/>
              <a:chOff x="10207998" y="1756237"/>
              <a:chExt cx="1863969" cy="1545540"/>
            </a:xfrm>
          </p:grpSpPr>
          <p:pic>
            <p:nvPicPr>
              <p:cNvPr id="14" name="Рисунок 172">
                <a:extLst>
                  <a:ext uri="{FF2B5EF4-FFF2-40B4-BE49-F238E27FC236}">
                    <a16:creationId xmlns:a16="http://schemas.microsoft.com/office/drawing/2014/main" id="{43BDC997-54BB-FF44-992A-8A9BB1468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7292" y="1756237"/>
                <a:ext cx="625380" cy="468000"/>
              </a:xfrm>
              <a:prstGeom prst="rect">
                <a:avLst/>
              </a:prstGeom>
            </p:spPr>
          </p:pic>
          <p:sp>
            <p:nvSpPr>
              <p:cNvPr id="15" name="Прямоугольник 173">
                <a:extLst>
                  <a:ext uri="{FF2B5EF4-FFF2-40B4-BE49-F238E27FC236}">
                    <a16:creationId xmlns:a16="http://schemas.microsoft.com/office/drawing/2014/main" id="{4FEFBF79-7640-D443-862E-F24A4C2E9D32}"/>
                  </a:ext>
                </a:extLst>
              </p:cNvPr>
              <p:cNvSpPr/>
              <p:nvPr/>
            </p:nvSpPr>
            <p:spPr>
              <a:xfrm>
                <a:off x="10457601" y="2250190"/>
                <a:ext cx="1364763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МИНСЕЛЬХОЗ РОССИИ</a:t>
                </a:r>
                <a:endParaRPr lang="en-US" sz="8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Прямоугольник 183">
                <a:extLst>
                  <a:ext uri="{FF2B5EF4-FFF2-40B4-BE49-F238E27FC236}">
                    <a16:creationId xmlns:a16="http://schemas.microsoft.com/office/drawing/2014/main" id="{58C30DE3-2BB4-0541-8244-D12A27903971}"/>
                  </a:ext>
                </a:extLst>
              </p:cNvPr>
              <p:cNvSpPr/>
              <p:nvPr/>
            </p:nvSpPr>
            <p:spPr>
              <a:xfrm>
                <a:off x="10207998" y="3079723"/>
                <a:ext cx="1863969" cy="222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РОСАЛКОГОЛЬРЕГУЛИРОВАНИЕ</a:t>
                </a:r>
                <a:endParaRPr lang="en-US" sz="8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26" name="Рисунок 184">
                <a:extLst>
                  <a:ext uri="{FF2B5EF4-FFF2-40B4-BE49-F238E27FC236}">
                    <a16:creationId xmlns:a16="http://schemas.microsoft.com/office/drawing/2014/main" id="{5FF22B1B-8A2C-AC4A-B8B7-CC97E4296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917881" y="2613156"/>
                <a:ext cx="444203" cy="468000"/>
              </a:xfrm>
              <a:prstGeom prst="rect">
                <a:avLst/>
              </a:prstGeom>
            </p:spPr>
          </p:pic>
        </p:grpSp>
        <p:sp>
          <p:nvSpPr>
            <p:cNvPr id="106" name="Прямоугольник: скругленные углы 124">
              <a:extLst>
                <a:ext uri="{FF2B5EF4-FFF2-40B4-BE49-F238E27FC236}">
                  <a16:creationId xmlns:a16="http://schemas.microsoft.com/office/drawing/2014/main" id="{74877CA0-0A83-FC4E-BC01-04144DF32E5D}"/>
                </a:ext>
              </a:extLst>
            </p:cNvPr>
            <p:cNvSpPr/>
            <p:nvPr/>
          </p:nvSpPr>
          <p:spPr>
            <a:xfrm>
              <a:off x="6098605" y="1302365"/>
              <a:ext cx="5577395" cy="316706"/>
            </a:xfrm>
            <a:prstGeom prst="roundRect">
              <a:avLst>
                <a:gd name="adj" fmla="val 576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Соглашения об информационном взаимодействии</a:t>
              </a:r>
              <a:endParaRPr lang="x-none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9" name="Прямоугольник: скругленные углы 124">
            <a:extLst>
              <a:ext uri="{FF2B5EF4-FFF2-40B4-BE49-F238E27FC236}">
                <a16:creationId xmlns:a16="http://schemas.microsoft.com/office/drawing/2014/main" id="{7F318BCE-8677-444E-81D2-D37BD31117C2}"/>
              </a:ext>
            </a:extLst>
          </p:cNvPr>
          <p:cNvSpPr/>
          <p:nvPr/>
        </p:nvSpPr>
        <p:spPr>
          <a:xfrm>
            <a:off x="5851976" y="3451213"/>
            <a:ext cx="1226375" cy="696754"/>
          </a:xfrm>
          <a:prstGeom prst="roundRect">
            <a:avLst>
              <a:gd name="adj" fmla="val 57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>
              <a:buClr>
                <a:srgbClr val="97684E"/>
              </a:buClr>
              <a:buSzPct val="130000"/>
            </a:pPr>
            <a:r>
              <a:rPr lang="en-US" sz="2400" b="1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6</a:t>
            </a:r>
            <a:r>
              <a:rPr lang="ru-RU" sz="2400" b="1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,3</a:t>
            </a:r>
            <a:endParaRPr lang="en-US" sz="2400" b="1" dirty="0">
              <a:solidFill>
                <a:srgbClr val="63666A"/>
              </a:solidFill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algn="r">
              <a:buClr>
                <a:srgbClr val="97684E"/>
              </a:buClr>
              <a:buSzPct val="130000"/>
            </a:pPr>
            <a:r>
              <a:rPr lang="ru-RU" sz="1400" b="1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млн</a:t>
            </a:r>
          </a:p>
        </p:txBody>
      </p:sp>
      <p:sp>
        <p:nvSpPr>
          <p:cNvPr id="120" name="Прямоугольник: скругленные углы 124">
            <a:extLst>
              <a:ext uri="{FF2B5EF4-FFF2-40B4-BE49-F238E27FC236}">
                <a16:creationId xmlns:a16="http://schemas.microsoft.com/office/drawing/2014/main" id="{4BAEA8F9-16B4-4A4E-AB9D-CED36EB32FEE}"/>
              </a:ext>
            </a:extLst>
          </p:cNvPr>
          <p:cNvSpPr/>
          <p:nvPr/>
        </p:nvSpPr>
        <p:spPr>
          <a:xfrm>
            <a:off x="7065448" y="3562061"/>
            <a:ext cx="4585838" cy="475059"/>
          </a:xfrm>
          <a:prstGeom prst="roundRect">
            <a:avLst>
              <a:gd name="adj" fmla="val 57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buClr>
                <a:srgbClr val="97684E"/>
              </a:buClr>
              <a:buSzPct val="130000"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запросов органов государственной власти направлено</a:t>
            </a:r>
            <a:b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</a:b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в систему маркировки через СМЭВ за 7 месяцев 2022 года</a:t>
            </a:r>
          </a:p>
        </p:txBody>
      </p:sp>
      <p:sp>
        <p:nvSpPr>
          <p:cNvPr id="121" name="Прямоугольник: скругленные углы 124">
            <a:extLst>
              <a:ext uri="{FF2B5EF4-FFF2-40B4-BE49-F238E27FC236}">
                <a16:creationId xmlns:a16="http://schemas.microsoft.com/office/drawing/2014/main" id="{08E65026-8697-E24D-BBC2-E0B1C29A9CF3}"/>
              </a:ext>
            </a:extLst>
          </p:cNvPr>
          <p:cNvSpPr/>
          <p:nvPr/>
        </p:nvSpPr>
        <p:spPr>
          <a:xfrm>
            <a:off x="5851976" y="4300020"/>
            <a:ext cx="1226375" cy="475059"/>
          </a:xfrm>
          <a:prstGeom prst="roundRect">
            <a:avLst>
              <a:gd name="adj" fmla="val 57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>
              <a:spcBef>
                <a:spcPts val="1000"/>
              </a:spcBef>
              <a:buClr>
                <a:srgbClr val="97684E"/>
              </a:buClr>
              <a:buSzPct val="130000"/>
            </a:pPr>
            <a:r>
              <a:rPr lang="ru-RU" sz="2400" b="1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+2</a:t>
            </a:r>
            <a:r>
              <a:rPr lang="en-US" sz="2400" b="1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67</a:t>
            </a:r>
            <a:r>
              <a:rPr lang="ru-RU" sz="2400" b="1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%</a:t>
            </a:r>
          </a:p>
        </p:txBody>
      </p:sp>
      <p:sp>
        <p:nvSpPr>
          <p:cNvPr id="122" name="Прямоугольник: скругленные углы 124">
            <a:extLst>
              <a:ext uri="{FF2B5EF4-FFF2-40B4-BE49-F238E27FC236}">
                <a16:creationId xmlns:a16="http://schemas.microsoft.com/office/drawing/2014/main" id="{42CDD9A8-0890-304C-8229-4308A412ABF4}"/>
              </a:ext>
            </a:extLst>
          </p:cNvPr>
          <p:cNvSpPr/>
          <p:nvPr/>
        </p:nvSpPr>
        <p:spPr>
          <a:xfrm>
            <a:off x="7065448" y="4205008"/>
            <a:ext cx="4585838" cy="665083"/>
          </a:xfrm>
          <a:prstGeom prst="roundRect">
            <a:avLst>
              <a:gd name="adj" fmla="val 57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buClr>
                <a:srgbClr val="97684E"/>
              </a:buClr>
              <a:buSzPct val="130000"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прирост количества запросов органов государственной власти, направляемых в систему маркировки через СМЭВ,</a:t>
            </a:r>
            <a:b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</a:b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за 7 месяцев 2022 года к 7 месяцам 2021 году</a:t>
            </a:r>
          </a:p>
        </p:txBody>
      </p:sp>
      <p:sp>
        <p:nvSpPr>
          <p:cNvPr id="123" name="Прямоугольник: скругленные углы 124">
            <a:extLst>
              <a:ext uri="{FF2B5EF4-FFF2-40B4-BE49-F238E27FC236}">
                <a16:creationId xmlns:a16="http://schemas.microsoft.com/office/drawing/2014/main" id="{7DE8922C-8DAE-CD49-8803-138E4BD578B8}"/>
              </a:ext>
            </a:extLst>
          </p:cNvPr>
          <p:cNvSpPr/>
          <p:nvPr/>
        </p:nvSpPr>
        <p:spPr>
          <a:xfrm>
            <a:off x="5851976" y="5006985"/>
            <a:ext cx="1226375" cy="475059"/>
          </a:xfrm>
          <a:prstGeom prst="roundRect">
            <a:avLst>
              <a:gd name="adj" fmla="val 57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>
              <a:spcBef>
                <a:spcPts val="1000"/>
              </a:spcBef>
              <a:buClr>
                <a:srgbClr val="97684E"/>
              </a:buClr>
              <a:buSzPct val="130000"/>
            </a:pPr>
            <a:r>
              <a:rPr lang="ru-RU" sz="2400" b="1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+7</a:t>
            </a:r>
            <a:r>
              <a:rPr lang="en-US" sz="2400" b="1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3</a:t>
            </a:r>
            <a:r>
              <a:rPr lang="ru-RU" sz="2400" b="1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%</a:t>
            </a:r>
          </a:p>
        </p:txBody>
      </p:sp>
      <p:sp>
        <p:nvSpPr>
          <p:cNvPr id="124" name="Прямоугольник: скругленные углы 124">
            <a:extLst>
              <a:ext uri="{FF2B5EF4-FFF2-40B4-BE49-F238E27FC236}">
                <a16:creationId xmlns:a16="http://schemas.microsoft.com/office/drawing/2014/main" id="{8FCF6873-69E9-3D47-B23F-32D1A5FD94E6}"/>
              </a:ext>
            </a:extLst>
          </p:cNvPr>
          <p:cNvSpPr/>
          <p:nvPr/>
        </p:nvSpPr>
        <p:spPr>
          <a:xfrm>
            <a:off x="7065448" y="4911973"/>
            <a:ext cx="4585838" cy="665083"/>
          </a:xfrm>
          <a:prstGeom prst="roundRect">
            <a:avLst>
              <a:gd name="adj" fmla="val 57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buClr>
                <a:srgbClr val="97684E"/>
              </a:buClr>
              <a:buSzPct val="130000"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средний ежемесячный прирост количества запросов органов государственной власти, направляемых в систему маркировки через СМЭВ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CAE5BCEC-92C8-4D44-9C09-FB8BA5ECA530}"/>
              </a:ext>
            </a:extLst>
          </p:cNvPr>
          <p:cNvCxnSpPr>
            <a:cxnSpLocks/>
          </p:cNvCxnSpPr>
          <p:nvPr/>
        </p:nvCxnSpPr>
        <p:spPr>
          <a:xfrm>
            <a:off x="5988648" y="4170257"/>
            <a:ext cx="558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530453A-F74A-EF47-8149-127B6F1C48BA}"/>
              </a:ext>
            </a:extLst>
          </p:cNvPr>
          <p:cNvCxnSpPr>
            <a:cxnSpLocks/>
          </p:cNvCxnSpPr>
          <p:nvPr/>
        </p:nvCxnSpPr>
        <p:spPr>
          <a:xfrm>
            <a:off x="5988648" y="4911662"/>
            <a:ext cx="558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44F32C8-688F-4D4E-9DBE-9EAF0ABF8F1C}"/>
              </a:ext>
            </a:extLst>
          </p:cNvPr>
          <p:cNvCxnSpPr/>
          <p:nvPr/>
        </p:nvCxnSpPr>
        <p:spPr>
          <a:xfrm>
            <a:off x="5708821" y="1375233"/>
            <a:ext cx="0" cy="51769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Скругленный прямоугольник 8">
            <a:extLst>
              <a:ext uri="{FF2B5EF4-FFF2-40B4-BE49-F238E27FC236}">
                <a16:creationId xmlns:a16="http://schemas.microsoft.com/office/drawing/2014/main" id="{461A2A8A-AD04-3344-A5AF-E9D908D7A31E}"/>
              </a:ext>
            </a:extLst>
          </p:cNvPr>
          <p:cNvSpPr/>
          <p:nvPr/>
        </p:nvSpPr>
        <p:spPr>
          <a:xfrm>
            <a:off x="5881300" y="3428234"/>
            <a:ext cx="5794697" cy="2184187"/>
          </a:xfrm>
          <a:prstGeom prst="roundRect">
            <a:avLst>
              <a:gd name="adj" fmla="val 5918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defTabSz="1215253"/>
            <a:endParaRPr lang="ru-RU" sz="2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9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defTabSz="1215253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Новый подход в контрольно-надзорной деятельности</a:t>
            </a:r>
          </a:p>
        </p:txBody>
      </p:sp>
      <p:sp>
        <p:nvSpPr>
          <p:cNvPr id="103" name="Rectangle 2">
            <a:extLst>
              <a:ext uri="{FF2B5EF4-FFF2-40B4-BE49-F238E27FC236}">
                <a16:creationId xmlns:a16="http://schemas.microsoft.com/office/drawing/2014/main" id="{5225E553-8283-3141-A48F-7A8825312E27}"/>
              </a:ext>
            </a:extLst>
          </p:cNvPr>
          <p:cNvSpPr/>
          <p:nvPr/>
        </p:nvSpPr>
        <p:spPr>
          <a:xfrm>
            <a:off x="516000" y="1583610"/>
            <a:ext cx="288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ИНФОРМАЦИОННАЯ ПРОЗРАЧНОСТЬ</a:t>
            </a:r>
            <a:endParaRPr lang="x-none" sz="16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7" name="Rectangle 2">
            <a:extLst>
              <a:ext uri="{FF2B5EF4-FFF2-40B4-BE49-F238E27FC236}">
                <a16:creationId xmlns:a16="http://schemas.microsoft.com/office/drawing/2014/main" id="{4C0758AE-0A7F-684B-801D-1AA03547F8AD}"/>
              </a:ext>
            </a:extLst>
          </p:cNvPr>
          <p:cNvSpPr/>
          <p:nvPr/>
        </p:nvSpPr>
        <p:spPr>
          <a:xfrm>
            <a:off x="8796000" y="1583610"/>
            <a:ext cx="288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СНИЖЕНИЕ НАГРУЗКИ</a:t>
            </a:r>
            <a:endParaRPr lang="en-US" sz="16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БИЗНЕС</a:t>
            </a:r>
            <a:endParaRPr lang="x-none" sz="16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8" name="Rectangle 2">
            <a:extLst>
              <a:ext uri="{FF2B5EF4-FFF2-40B4-BE49-F238E27FC236}">
                <a16:creationId xmlns:a16="http://schemas.microsoft.com/office/drawing/2014/main" id="{1277295D-3A53-0C4A-A924-1C2A2F52BE71}"/>
              </a:ext>
            </a:extLst>
          </p:cNvPr>
          <p:cNvSpPr/>
          <p:nvPr/>
        </p:nvSpPr>
        <p:spPr>
          <a:xfrm>
            <a:off x="4656000" y="1583610"/>
            <a:ext cx="288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ДИСТАНЦИОННОЕ ВЫЯВЛЕНИЕ НАРУШЕНИЙ</a:t>
            </a:r>
            <a:endParaRPr lang="x-none" sz="16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B73AD5-C79B-A347-8F46-14A4EBF64473}"/>
              </a:ext>
            </a:extLst>
          </p:cNvPr>
          <p:cNvGrpSpPr/>
          <p:nvPr/>
        </p:nvGrpSpPr>
        <p:grpSpPr>
          <a:xfrm>
            <a:off x="3504820" y="1514730"/>
            <a:ext cx="780790" cy="722535"/>
            <a:chOff x="3504820" y="1514730"/>
            <a:chExt cx="780790" cy="722535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0801A0E6-8955-7A40-A813-F9EF9F588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04820" y="1514730"/>
              <a:ext cx="410400" cy="722535"/>
            </a:xfrm>
            <a:prstGeom prst="rect">
              <a:avLst/>
            </a:prstGeom>
          </p:spPr>
        </p:pic>
        <p:pic>
          <p:nvPicPr>
            <p:cNvPr id="109" name="Graphic 108">
              <a:extLst>
                <a:ext uri="{FF2B5EF4-FFF2-40B4-BE49-F238E27FC236}">
                  <a16:creationId xmlns:a16="http://schemas.microsoft.com/office/drawing/2014/main" id="{92F764D2-3B4F-2649-A9A6-9995CFFF0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75210" y="1514730"/>
              <a:ext cx="410400" cy="722535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E052756-EB81-3744-9A9A-AEFCA3A62301}"/>
              </a:ext>
            </a:extLst>
          </p:cNvPr>
          <p:cNvGrpSpPr/>
          <p:nvPr/>
        </p:nvGrpSpPr>
        <p:grpSpPr>
          <a:xfrm>
            <a:off x="7891625" y="1514730"/>
            <a:ext cx="780790" cy="722535"/>
            <a:chOff x="3504820" y="1514730"/>
            <a:chExt cx="780790" cy="722535"/>
          </a:xfrm>
        </p:grpSpPr>
        <p:pic>
          <p:nvPicPr>
            <p:cNvPr id="113" name="Graphic 112">
              <a:extLst>
                <a:ext uri="{FF2B5EF4-FFF2-40B4-BE49-F238E27FC236}">
                  <a16:creationId xmlns:a16="http://schemas.microsoft.com/office/drawing/2014/main" id="{DE8953C7-D37D-9F4C-B6E2-E6370057C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04820" y="1514730"/>
              <a:ext cx="410400" cy="722535"/>
            </a:xfrm>
            <a:prstGeom prst="rect">
              <a:avLst/>
            </a:prstGeom>
          </p:spPr>
        </p:pic>
        <p:pic>
          <p:nvPicPr>
            <p:cNvPr id="125" name="Graphic 124">
              <a:extLst>
                <a:ext uri="{FF2B5EF4-FFF2-40B4-BE49-F238E27FC236}">
                  <a16:creationId xmlns:a16="http://schemas.microsoft.com/office/drawing/2014/main" id="{1A6919FE-5D84-A74E-82F3-E88EF149F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75210" y="1514730"/>
              <a:ext cx="410400" cy="722535"/>
            </a:xfrm>
            <a:prstGeom prst="rect">
              <a:avLst/>
            </a:prstGeom>
          </p:spPr>
        </p:pic>
      </p:grp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B9B36DB4-1B31-8244-BB81-00E0143BFFE0}"/>
              </a:ext>
            </a:extLst>
          </p:cNvPr>
          <p:cNvCxnSpPr>
            <a:cxnSpLocks/>
            <a:stCxn id="108" idx="2"/>
            <a:endCxn id="127" idx="0"/>
          </p:cNvCxnSpPr>
          <p:nvPr/>
        </p:nvCxnSpPr>
        <p:spPr>
          <a:xfrm rot="5400000">
            <a:off x="4269875" y="1125418"/>
            <a:ext cx="783158" cy="2869093"/>
          </a:xfrm>
          <a:prstGeom prst="bentConnector3">
            <a:avLst>
              <a:gd name="adj1" fmla="val 50000"/>
            </a:avLst>
          </a:prstGeom>
          <a:ln w="12700">
            <a:solidFill>
              <a:srgbClr val="6366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8">
            <a:extLst>
              <a:ext uri="{FF2B5EF4-FFF2-40B4-BE49-F238E27FC236}">
                <a16:creationId xmlns:a16="http://schemas.microsoft.com/office/drawing/2014/main" id="{B2B4950F-F673-B942-BC7D-25F6992AD29A}"/>
              </a:ext>
            </a:extLst>
          </p:cNvPr>
          <p:cNvSpPr/>
          <p:nvPr/>
        </p:nvSpPr>
        <p:spPr>
          <a:xfrm>
            <a:off x="516000" y="2951543"/>
            <a:ext cx="5421813" cy="1377389"/>
          </a:xfrm>
          <a:prstGeom prst="roundRect">
            <a:avLst>
              <a:gd name="adj" fmla="val 876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defTabSz="1215253"/>
            <a:endParaRPr lang="ru-RU" sz="2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8" name="Elbow Connector 127">
            <a:extLst>
              <a:ext uri="{FF2B5EF4-FFF2-40B4-BE49-F238E27FC236}">
                <a16:creationId xmlns:a16="http://schemas.microsoft.com/office/drawing/2014/main" id="{1064351E-D55D-5646-9B2F-DE568D7D7F8E}"/>
              </a:ext>
            </a:extLst>
          </p:cNvPr>
          <p:cNvCxnSpPr>
            <a:cxnSpLocks/>
            <a:stCxn id="108" idx="2"/>
          </p:cNvCxnSpPr>
          <p:nvPr/>
        </p:nvCxnSpPr>
        <p:spPr>
          <a:xfrm rot="16200000" flipH="1">
            <a:off x="7138968" y="1125417"/>
            <a:ext cx="783158" cy="2869094"/>
          </a:xfrm>
          <a:prstGeom prst="bentConnector3">
            <a:avLst>
              <a:gd name="adj1" fmla="val 50000"/>
            </a:avLst>
          </a:prstGeom>
          <a:ln w="12700">
            <a:solidFill>
              <a:srgbClr val="6366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2">
            <a:extLst>
              <a:ext uri="{FF2B5EF4-FFF2-40B4-BE49-F238E27FC236}">
                <a16:creationId xmlns:a16="http://schemas.microsoft.com/office/drawing/2014/main" id="{93203A62-231C-3147-A6CC-20952408907A}"/>
              </a:ext>
            </a:extLst>
          </p:cNvPr>
          <p:cNvSpPr/>
          <p:nvPr/>
        </p:nvSpPr>
        <p:spPr>
          <a:xfrm>
            <a:off x="2193023" y="3193961"/>
            <a:ext cx="3444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ЗНАЧИМЫЙ УРОВЕНЬ РИСКА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данным системы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</a:t>
            </a:r>
          </a:p>
          <a:p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ОБЩЕСТВЕННЫЙ КОНТРОЛЬ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C8AB1884-8D9E-B64D-9B5B-609A0FD8D9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5294" y="3190237"/>
            <a:ext cx="792000" cy="900000"/>
          </a:xfrm>
          <a:prstGeom prst="rect">
            <a:avLst/>
          </a:prstGeom>
        </p:spPr>
      </p:pic>
      <p:sp>
        <p:nvSpPr>
          <p:cNvPr id="134" name="Скругленный прямоугольник 8">
            <a:extLst>
              <a:ext uri="{FF2B5EF4-FFF2-40B4-BE49-F238E27FC236}">
                <a16:creationId xmlns:a16="http://schemas.microsoft.com/office/drawing/2014/main" id="{C3AC7D6C-899F-E342-8BF5-D2D5ACC2D9DA}"/>
              </a:ext>
            </a:extLst>
          </p:cNvPr>
          <p:cNvSpPr/>
          <p:nvPr/>
        </p:nvSpPr>
        <p:spPr>
          <a:xfrm>
            <a:off x="516000" y="4942387"/>
            <a:ext cx="5421813" cy="1377389"/>
          </a:xfrm>
          <a:prstGeom prst="roundRect">
            <a:avLst>
              <a:gd name="adj" fmla="val 876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defTabSz="1215253"/>
            <a:endParaRPr lang="ru-RU" sz="2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5" name="Rectangle 2">
            <a:extLst>
              <a:ext uri="{FF2B5EF4-FFF2-40B4-BE49-F238E27FC236}">
                <a16:creationId xmlns:a16="http://schemas.microsoft.com/office/drawing/2014/main" id="{8092B9E4-C508-774A-949F-8FF60C7F8FA0}"/>
              </a:ext>
            </a:extLst>
          </p:cNvPr>
          <p:cNvSpPr/>
          <p:nvPr/>
        </p:nvSpPr>
        <p:spPr>
          <a:xfrm>
            <a:off x="2193023" y="5154028"/>
            <a:ext cx="3444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АВТОМАТИЧЕСКАЯ ФИКСАЦИЯ НАРУШЕНИЯ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PUSH-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уведомление контроллера</a:t>
            </a:r>
          </a:p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 выявленных нарушениях</a:t>
            </a:r>
          </a:p>
        </p:txBody>
      </p:sp>
      <p:pic>
        <p:nvPicPr>
          <p:cNvPr id="138" name="Graphic 137">
            <a:extLst>
              <a:ext uri="{FF2B5EF4-FFF2-40B4-BE49-F238E27FC236}">
                <a16:creationId xmlns:a16="http://schemas.microsoft.com/office/drawing/2014/main" id="{6C6E7130-8DD4-8945-A90F-B5F7869A6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41294" y="5181081"/>
            <a:ext cx="900000" cy="900000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F6CD499-C111-4448-8A58-85AFAA25D2EB}"/>
              </a:ext>
            </a:extLst>
          </p:cNvPr>
          <p:cNvCxnSpPr>
            <a:cxnSpLocks/>
          </p:cNvCxnSpPr>
          <p:nvPr/>
        </p:nvCxnSpPr>
        <p:spPr>
          <a:xfrm>
            <a:off x="2037144" y="5181081"/>
            <a:ext cx="0" cy="90000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2AB6E45-C930-BD40-8990-A44E416D50F3}"/>
              </a:ext>
            </a:extLst>
          </p:cNvPr>
          <p:cNvCxnSpPr>
            <a:cxnSpLocks/>
          </p:cNvCxnSpPr>
          <p:nvPr/>
        </p:nvCxnSpPr>
        <p:spPr>
          <a:xfrm>
            <a:off x="2037144" y="3190237"/>
            <a:ext cx="0" cy="90000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295439-1851-B04F-BF64-F437F7B60094}"/>
              </a:ext>
            </a:extLst>
          </p:cNvPr>
          <p:cNvCxnSpPr>
            <a:stCxn id="127" idx="2"/>
            <a:endCxn id="134" idx="0"/>
          </p:cNvCxnSpPr>
          <p:nvPr/>
        </p:nvCxnSpPr>
        <p:spPr>
          <a:xfrm>
            <a:off x="3226907" y="4328932"/>
            <a:ext cx="0" cy="613455"/>
          </a:xfrm>
          <a:prstGeom prst="straightConnector1">
            <a:avLst/>
          </a:prstGeom>
          <a:ln w="12700">
            <a:solidFill>
              <a:srgbClr val="6366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Скругленный прямоугольник 8">
            <a:extLst>
              <a:ext uri="{FF2B5EF4-FFF2-40B4-BE49-F238E27FC236}">
                <a16:creationId xmlns:a16="http://schemas.microsoft.com/office/drawing/2014/main" id="{A722C6EB-AD65-AF41-8386-364C985A4D7E}"/>
              </a:ext>
            </a:extLst>
          </p:cNvPr>
          <p:cNvSpPr/>
          <p:nvPr/>
        </p:nvSpPr>
        <p:spPr>
          <a:xfrm>
            <a:off x="6254188" y="2951543"/>
            <a:ext cx="5421813" cy="1377389"/>
          </a:xfrm>
          <a:prstGeom prst="roundRect">
            <a:avLst>
              <a:gd name="adj" fmla="val 876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defTabSz="1215253"/>
            <a:endParaRPr lang="ru-RU" sz="2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3" name="Rectangle 2">
            <a:extLst>
              <a:ext uri="{FF2B5EF4-FFF2-40B4-BE49-F238E27FC236}">
                <a16:creationId xmlns:a16="http://schemas.microsoft.com/office/drawing/2014/main" id="{AD49B30F-A189-764C-987C-3A54DAE4F054}"/>
              </a:ext>
            </a:extLst>
          </p:cNvPr>
          <p:cNvSpPr/>
          <p:nvPr/>
        </p:nvSpPr>
        <p:spPr>
          <a:xfrm>
            <a:off x="7931211" y="3394016"/>
            <a:ext cx="34443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НИЗКИЙ УРОВЕНЬ РИСКА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данным системы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0474A9A9-8491-1D4B-B9A8-486CEA67E1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733482" y="5253033"/>
            <a:ext cx="792000" cy="756096"/>
          </a:xfrm>
          <a:prstGeom prst="rect">
            <a:avLst/>
          </a:prstGeom>
        </p:spPr>
      </p:pic>
      <p:sp>
        <p:nvSpPr>
          <p:cNvPr id="145" name="Скругленный прямоугольник 8">
            <a:extLst>
              <a:ext uri="{FF2B5EF4-FFF2-40B4-BE49-F238E27FC236}">
                <a16:creationId xmlns:a16="http://schemas.microsoft.com/office/drawing/2014/main" id="{DAA9C5C5-878F-AC42-87AE-6433F2110368}"/>
              </a:ext>
            </a:extLst>
          </p:cNvPr>
          <p:cNvSpPr/>
          <p:nvPr/>
        </p:nvSpPr>
        <p:spPr>
          <a:xfrm>
            <a:off x="6254188" y="4942387"/>
            <a:ext cx="5421813" cy="1377389"/>
          </a:xfrm>
          <a:prstGeom prst="roundRect">
            <a:avLst>
              <a:gd name="adj" fmla="val 876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defTabSz="1215253"/>
            <a:endParaRPr lang="ru-RU" sz="2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6" name="Rectangle 2">
            <a:extLst>
              <a:ext uri="{FF2B5EF4-FFF2-40B4-BE49-F238E27FC236}">
                <a16:creationId xmlns:a16="http://schemas.microsoft.com/office/drawing/2014/main" id="{0B3D52FF-D518-6044-BCFD-3C52829A614F}"/>
              </a:ext>
            </a:extLst>
          </p:cNvPr>
          <p:cNvSpPr/>
          <p:nvPr/>
        </p:nvSpPr>
        <p:spPr>
          <a:xfrm>
            <a:off x="7931211" y="5261749"/>
            <a:ext cx="34443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НЕТ ПРОВЕРОК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Нет дополнительной нагрузки на добросовестных участников оборота</a:t>
            </a:r>
          </a:p>
        </p:txBody>
      </p:sp>
      <p:pic>
        <p:nvPicPr>
          <p:cNvPr id="147" name="Graphic 146">
            <a:extLst>
              <a:ext uri="{FF2B5EF4-FFF2-40B4-BE49-F238E27FC236}">
                <a16:creationId xmlns:a16="http://schemas.microsoft.com/office/drawing/2014/main" id="{BA7BA4A3-14D5-A64A-B438-CB3A539705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757482" y="3205626"/>
            <a:ext cx="744000" cy="900000"/>
          </a:xfrm>
          <a:prstGeom prst="rect">
            <a:avLst/>
          </a:prstGeom>
        </p:spPr>
      </p:pic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56D0A61-ACED-F94F-9058-2298EE1EE4CD}"/>
              </a:ext>
            </a:extLst>
          </p:cNvPr>
          <p:cNvCxnSpPr>
            <a:cxnSpLocks/>
          </p:cNvCxnSpPr>
          <p:nvPr/>
        </p:nvCxnSpPr>
        <p:spPr>
          <a:xfrm>
            <a:off x="7775332" y="5181081"/>
            <a:ext cx="0" cy="90000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0525FE1-055F-1649-B6F3-53B98A0439FA}"/>
              </a:ext>
            </a:extLst>
          </p:cNvPr>
          <p:cNvCxnSpPr>
            <a:cxnSpLocks/>
          </p:cNvCxnSpPr>
          <p:nvPr/>
        </p:nvCxnSpPr>
        <p:spPr>
          <a:xfrm>
            <a:off x="7775332" y="3190237"/>
            <a:ext cx="0" cy="90000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58A72575-DD5F-4E4F-83A1-46D8DB20B473}"/>
              </a:ext>
            </a:extLst>
          </p:cNvPr>
          <p:cNvCxnSpPr>
            <a:stCxn id="142" idx="2"/>
            <a:endCxn id="145" idx="0"/>
          </p:cNvCxnSpPr>
          <p:nvPr/>
        </p:nvCxnSpPr>
        <p:spPr>
          <a:xfrm>
            <a:off x="8965095" y="4328932"/>
            <a:ext cx="0" cy="613455"/>
          </a:xfrm>
          <a:prstGeom prst="straightConnector1">
            <a:avLst/>
          </a:prstGeom>
          <a:ln w="12700">
            <a:solidFill>
              <a:srgbClr val="6366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1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defTabSz="1215253"/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Выявленные потенциальные нарушения по данным системы за 7 месяцев 2022 года</a:t>
            </a:r>
          </a:p>
        </p:txBody>
      </p:sp>
      <p:pic>
        <p:nvPicPr>
          <p:cNvPr id="171" name="Picture 105">
            <a:extLst>
              <a:ext uri="{FF2B5EF4-FFF2-40B4-BE49-F238E27FC236}">
                <a16:creationId xmlns:a16="http://schemas.microsoft.com/office/drawing/2014/main" id="{DF6B9AD6-3C3B-EC46-A1E1-3F9BE33CCFC4}"/>
              </a:ext>
            </a:extLst>
          </p:cNvPr>
          <p:cNvPicPr>
            <a:picLocks noChangeAspect="1"/>
          </p:cNvPicPr>
          <p:nvPr/>
        </p:nvPicPr>
        <p:blipFill>
          <a:blip r:embed="rId7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359" y="3491317"/>
            <a:ext cx="251999" cy="251999"/>
          </a:xfrm>
          <a:prstGeom prst="rect">
            <a:avLst/>
          </a:prstGeom>
        </p:spPr>
      </p:pic>
      <p:pic>
        <p:nvPicPr>
          <p:cNvPr id="172" name="Picture 51">
            <a:extLst>
              <a:ext uri="{FF2B5EF4-FFF2-40B4-BE49-F238E27FC236}">
                <a16:creationId xmlns:a16="http://schemas.microsoft.com/office/drawing/2014/main" id="{7E5034DA-BB5D-8542-AA97-9E730C3397EC}"/>
              </a:ext>
            </a:extLst>
          </p:cNvPr>
          <p:cNvPicPr>
            <a:picLocks noChangeAspect="1"/>
          </p:cNvPicPr>
          <p:nvPr/>
        </p:nvPicPr>
        <p:blipFill>
          <a:blip r:embed="rId7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5502" y="3491317"/>
            <a:ext cx="251999" cy="251999"/>
          </a:xfrm>
          <a:prstGeom prst="rect">
            <a:avLst/>
          </a:prstGeom>
        </p:spPr>
      </p:pic>
      <p:sp>
        <p:nvSpPr>
          <p:cNvPr id="173" name="Rectangle 37">
            <a:extLst>
              <a:ext uri="{FF2B5EF4-FFF2-40B4-BE49-F238E27FC236}">
                <a16:creationId xmlns:a16="http://schemas.microsoft.com/office/drawing/2014/main" id="{14D955F9-311E-9A42-A1B4-12EE344668CD}"/>
              </a:ext>
            </a:extLst>
          </p:cNvPr>
          <p:cNvSpPr/>
          <p:nvPr/>
        </p:nvSpPr>
        <p:spPr>
          <a:xfrm>
            <a:off x="577130" y="1249712"/>
            <a:ext cx="4097338" cy="272415"/>
          </a:xfrm>
          <a:prstGeom prst="roundRect">
            <a:avLst/>
          </a:prstGeom>
          <a:noFill/>
          <a:ln w="28575">
            <a:noFill/>
          </a:ln>
        </p:spPr>
        <p:txBody>
          <a:bodyPr wrap="square" lIns="36000" rIns="36000">
            <a:spAutoFit/>
          </a:bodyPr>
          <a:lstStyle/>
          <a:p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ОБОРОТ ТОВАРОВ</a:t>
            </a:r>
            <a:r>
              <a:rPr lang="en-US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УЧАСТНИКАМИ БЕЗ РЕГИСТРАЦИИ</a:t>
            </a:r>
          </a:p>
        </p:txBody>
      </p:sp>
      <p:sp>
        <p:nvSpPr>
          <p:cNvPr id="174" name="Rectangle 37">
            <a:extLst>
              <a:ext uri="{FF2B5EF4-FFF2-40B4-BE49-F238E27FC236}">
                <a16:creationId xmlns:a16="http://schemas.microsoft.com/office/drawing/2014/main" id="{C3B6ACE0-3AC7-4C4B-B5D5-419C577BA29A}"/>
              </a:ext>
            </a:extLst>
          </p:cNvPr>
          <p:cNvSpPr/>
          <p:nvPr/>
        </p:nvSpPr>
        <p:spPr>
          <a:xfrm>
            <a:off x="553980" y="3976053"/>
            <a:ext cx="4130733" cy="272415"/>
          </a:xfrm>
          <a:prstGeom prst="roundRect">
            <a:avLst/>
          </a:prstGeom>
          <a:noFill/>
          <a:ln w="28575">
            <a:noFill/>
          </a:ln>
        </p:spPr>
        <p:txBody>
          <a:bodyPr wrap="square" lIns="36000" rIns="36000">
            <a:spAutoFit/>
          </a:bodyPr>
          <a:lstStyle/>
          <a:p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ОБОРОТ ПОТЕНЦИАЛЬНОЙ</a:t>
            </a:r>
            <a:r>
              <a:rPr lang="en-US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КОНТРАФАКТНОЙ ПРОДУКЦИИ</a:t>
            </a:r>
          </a:p>
        </p:txBody>
      </p:sp>
      <p:pic>
        <p:nvPicPr>
          <p:cNvPr id="175" name="Picture 60">
            <a:extLst>
              <a:ext uri="{FF2B5EF4-FFF2-40B4-BE49-F238E27FC236}">
                <a16:creationId xmlns:a16="http://schemas.microsoft.com/office/drawing/2014/main" id="{97B5FDE3-950D-6C43-8257-7D33371AD2FC}"/>
              </a:ext>
            </a:extLst>
          </p:cNvPr>
          <p:cNvPicPr>
            <a:picLocks noChangeAspect="1"/>
          </p:cNvPicPr>
          <p:nvPr/>
        </p:nvPicPr>
        <p:blipFill>
          <a:blip r:embed="rId8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270" y="3491317"/>
            <a:ext cx="251999" cy="251999"/>
          </a:xfrm>
          <a:prstGeom prst="rect">
            <a:avLst/>
          </a:prstGeom>
        </p:spPr>
      </p:pic>
      <p:pic>
        <p:nvPicPr>
          <p:cNvPr id="176" name="Picture 63">
            <a:extLst>
              <a:ext uri="{FF2B5EF4-FFF2-40B4-BE49-F238E27FC236}">
                <a16:creationId xmlns:a16="http://schemas.microsoft.com/office/drawing/2014/main" id="{1BFB7C35-677E-7247-81D7-62FE0F8E1318}"/>
              </a:ext>
            </a:extLst>
          </p:cNvPr>
          <p:cNvPicPr>
            <a:picLocks noChangeAspect="1"/>
          </p:cNvPicPr>
          <p:nvPr/>
        </p:nvPicPr>
        <p:blipFill>
          <a:blip r:embed="rId8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2617" y="3491317"/>
            <a:ext cx="251999" cy="251999"/>
          </a:xfrm>
          <a:prstGeom prst="rect">
            <a:avLst/>
          </a:prstGeom>
        </p:spPr>
      </p:pic>
      <p:pic>
        <p:nvPicPr>
          <p:cNvPr id="177" name="Picture 69">
            <a:extLst>
              <a:ext uri="{FF2B5EF4-FFF2-40B4-BE49-F238E27FC236}">
                <a16:creationId xmlns:a16="http://schemas.microsoft.com/office/drawing/2014/main" id="{F5B861D7-4E68-9241-AE22-620F3FA84360}"/>
              </a:ext>
            </a:extLst>
          </p:cNvPr>
          <p:cNvPicPr>
            <a:picLocks noChangeAspect="1"/>
          </p:cNvPicPr>
          <p:nvPr/>
        </p:nvPicPr>
        <p:blipFill>
          <a:blip r:embed="rId8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8500" y="3491317"/>
            <a:ext cx="251999" cy="251999"/>
          </a:xfrm>
          <a:prstGeom prst="rect">
            <a:avLst/>
          </a:prstGeom>
        </p:spPr>
      </p:pic>
      <p:pic>
        <p:nvPicPr>
          <p:cNvPr id="178" name="Picture 54">
            <a:extLst>
              <a:ext uri="{FF2B5EF4-FFF2-40B4-BE49-F238E27FC236}">
                <a16:creationId xmlns:a16="http://schemas.microsoft.com/office/drawing/2014/main" id="{553F350D-74EF-114B-9467-B6D8CB590E30}"/>
              </a:ext>
            </a:extLst>
          </p:cNvPr>
          <p:cNvPicPr>
            <a:picLocks noChangeAspect="1"/>
          </p:cNvPicPr>
          <p:nvPr/>
        </p:nvPicPr>
        <p:blipFill>
          <a:blip r:embed="rId8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981" y="3491317"/>
            <a:ext cx="251999" cy="251999"/>
          </a:xfrm>
          <a:prstGeom prst="rect">
            <a:avLst/>
          </a:prstGeom>
        </p:spPr>
      </p:pic>
      <p:pic>
        <p:nvPicPr>
          <p:cNvPr id="179" name="Picture 57">
            <a:extLst>
              <a:ext uri="{FF2B5EF4-FFF2-40B4-BE49-F238E27FC236}">
                <a16:creationId xmlns:a16="http://schemas.microsoft.com/office/drawing/2014/main" id="{F1A4A66C-2126-8A4E-9C31-0A0F2D2109AC}"/>
              </a:ext>
            </a:extLst>
          </p:cNvPr>
          <p:cNvPicPr>
            <a:picLocks noChangeAspect="1"/>
          </p:cNvPicPr>
          <p:nvPr/>
        </p:nvPicPr>
        <p:blipFill>
          <a:blip r:embed="rId8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0847" y="3491317"/>
            <a:ext cx="251999" cy="251999"/>
          </a:xfrm>
          <a:prstGeom prst="rect">
            <a:avLst/>
          </a:prstGeom>
        </p:spPr>
      </p:pic>
      <p:graphicFrame>
        <p:nvGraphicFramePr>
          <p:cNvPr id="180" name="Chart 3">
            <a:extLst>
              <a:ext uri="{FF2B5EF4-FFF2-40B4-BE49-F238E27FC236}">
                <a16:creationId xmlns:a16="http://schemas.microsoft.com/office/drawing/2014/main" id="{1AC5D999-87C3-0A42-A054-FBAAF72C3349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8832146"/>
              </p:ext>
            </p:extLst>
          </p:nvPr>
        </p:nvGraphicFramePr>
        <p:xfrm>
          <a:off x="583842" y="1615155"/>
          <a:ext cx="3817937" cy="188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5"/>
          </a:graphicData>
        </a:graphic>
      </p:graphicFrame>
      <p:sp useBgFill="1">
        <p:nvSpPr>
          <p:cNvPr id="181" name="Полилиния 15">
            <a:extLst>
              <a:ext uri="{FF2B5EF4-FFF2-40B4-BE49-F238E27FC236}">
                <a16:creationId xmlns:a16="http://schemas.microsoft.com/office/drawing/2014/main" id="{590A90EE-3580-AA4A-8C29-353E10453A3F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815867" y="1875505"/>
            <a:ext cx="398463" cy="165100"/>
          </a:xfrm>
          <a:custGeom>
            <a:avLst/>
            <a:gdLst/>
            <a:ahLst/>
            <a:cxnLst/>
            <a:rect l="0" t="0" r="0" b="0"/>
            <a:pathLst>
              <a:path w="398463" h="165101">
                <a:moveTo>
                  <a:pt x="0" y="107950"/>
                </a:moveTo>
                <a:lnTo>
                  <a:pt x="398462" y="0"/>
                </a:lnTo>
                <a:lnTo>
                  <a:pt x="398462" y="57150"/>
                </a:lnTo>
                <a:lnTo>
                  <a:pt x="0" y="16510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82" name="Полилиния 18">
            <a:extLst>
              <a:ext uri="{FF2B5EF4-FFF2-40B4-BE49-F238E27FC236}">
                <a16:creationId xmlns:a16="http://schemas.microsoft.com/office/drawing/2014/main" id="{7A37139F-0262-1641-9B10-5050D418714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28304" y="2518442"/>
            <a:ext cx="398464" cy="165100"/>
          </a:xfrm>
          <a:custGeom>
            <a:avLst/>
            <a:gdLst/>
            <a:ahLst/>
            <a:cxnLst/>
            <a:rect l="0" t="0" r="0" b="0"/>
            <a:pathLst>
              <a:path w="398464" h="165101">
                <a:moveTo>
                  <a:pt x="0" y="107950"/>
                </a:moveTo>
                <a:lnTo>
                  <a:pt x="398463" y="0"/>
                </a:lnTo>
                <a:lnTo>
                  <a:pt x="398463" y="57150"/>
                </a:lnTo>
                <a:lnTo>
                  <a:pt x="0" y="16510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83" name="Полилиния 21">
            <a:extLst>
              <a:ext uri="{FF2B5EF4-FFF2-40B4-BE49-F238E27FC236}">
                <a16:creationId xmlns:a16="http://schemas.microsoft.com/office/drawing/2014/main" id="{64F32C41-0332-0A41-B3CB-3CA49DCAB48F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2815867" y="2518442"/>
            <a:ext cx="398463" cy="165100"/>
          </a:xfrm>
          <a:custGeom>
            <a:avLst/>
            <a:gdLst/>
            <a:ahLst/>
            <a:cxnLst/>
            <a:rect l="0" t="0" r="0" b="0"/>
            <a:pathLst>
              <a:path w="398463" h="165101">
                <a:moveTo>
                  <a:pt x="0" y="107950"/>
                </a:moveTo>
                <a:lnTo>
                  <a:pt x="398462" y="0"/>
                </a:lnTo>
                <a:lnTo>
                  <a:pt x="398462" y="57150"/>
                </a:lnTo>
                <a:lnTo>
                  <a:pt x="0" y="16510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9">
            <a:extLst>
              <a:ext uri="{FF2B5EF4-FFF2-40B4-BE49-F238E27FC236}">
                <a16:creationId xmlns:a16="http://schemas.microsoft.com/office/drawing/2014/main" id="{7763385E-9DF5-C045-B5FB-7F01F768CC88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2815867" y="2518442"/>
            <a:ext cx="398463" cy="107950"/>
          </a:xfrm>
          <a:custGeom>
            <a:avLst/>
            <a:gdLst/>
            <a:ahLst/>
            <a:cxnLst/>
            <a:rect l="0" t="0" r="0" b="0"/>
            <a:pathLst>
              <a:path w="398463" h="107951">
                <a:moveTo>
                  <a:pt x="0" y="107950"/>
                </a:moveTo>
                <a:lnTo>
                  <a:pt x="398462" y="0"/>
                </a:lnTo>
              </a:path>
            </a:pathLst>
          </a:custGeom>
          <a:ln w="12700" cap="flat" cmpd="sng" algn="ctr">
            <a:solidFill>
              <a:srgbClr val="6366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Полилиния 13">
            <a:extLst>
              <a:ext uri="{FF2B5EF4-FFF2-40B4-BE49-F238E27FC236}">
                <a16:creationId xmlns:a16="http://schemas.microsoft.com/office/drawing/2014/main" id="{647D5C03-8630-214F-8D18-426056A2E77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2815867" y="1875505"/>
            <a:ext cx="398463" cy="107950"/>
          </a:xfrm>
          <a:custGeom>
            <a:avLst/>
            <a:gdLst/>
            <a:ahLst/>
            <a:cxnLst/>
            <a:rect l="0" t="0" r="0" b="0"/>
            <a:pathLst>
              <a:path w="398463" h="107951">
                <a:moveTo>
                  <a:pt x="0" y="107950"/>
                </a:moveTo>
                <a:lnTo>
                  <a:pt x="398462" y="0"/>
                </a:lnTo>
              </a:path>
            </a:pathLst>
          </a:custGeom>
          <a:ln w="12700" cap="flat" cmpd="sng" algn="ctr">
            <a:solidFill>
              <a:srgbClr val="6366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Полилиния 14">
            <a:extLst>
              <a:ext uri="{FF2B5EF4-FFF2-40B4-BE49-F238E27FC236}">
                <a16:creationId xmlns:a16="http://schemas.microsoft.com/office/drawing/2014/main" id="{48B24028-F477-064D-A61A-0391C305FCBD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2815867" y="1932655"/>
            <a:ext cx="398463" cy="107950"/>
          </a:xfrm>
          <a:custGeom>
            <a:avLst/>
            <a:gdLst/>
            <a:ahLst/>
            <a:cxnLst/>
            <a:rect l="0" t="0" r="0" b="0"/>
            <a:pathLst>
              <a:path w="398463" h="107951">
                <a:moveTo>
                  <a:pt x="0" y="107950"/>
                </a:moveTo>
                <a:lnTo>
                  <a:pt x="398462" y="0"/>
                </a:lnTo>
              </a:path>
            </a:pathLst>
          </a:custGeom>
          <a:ln w="12700" cap="flat" cmpd="sng" algn="ctr">
            <a:solidFill>
              <a:srgbClr val="6366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Полилиния 16">
            <a:extLst>
              <a:ext uri="{FF2B5EF4-FFF2-40B4-BE49-F238E27FC236}">
                <a16:creationId xmlns:a16="http://schemas.microsoft.com/office/drawing/2014/main" id="{7589FE2D-5AA5-934A-94E7-CDC95436E2E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28304" y="2518442"/>
            <a:ext cx="398464" cy="107950"/>
          </a:xfrm>
          <a:custGeom>
            <a:avLst/>
            <a:gdLst/>
            <a:ahLst/>
            <a:cxnLst/>
            <a:rect l="0" t="0" r="0" b="0"/>
            <a:pathLst>
              <a:path w="398464" h="107951">
                <a:moveTo>
                  <a:pt x="0" y="107950"/>
                </a:moveTo>
                <a:lnTo>
                  <a:pt x="398463" y="0"/>
                </a:lnTo>
              </a:path>
            </a:pathLst>
          </a:custGeom>
          <a:ln w="12700" cap="flat" cmpd="sng" algn="ctr">
            <a:solidFill>
              <a:srgbClr val="6366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олилиния 20">
            <a:extLst>
              <a:ext uri="{FF2B5EF4-FFF2-40B4-BE49-F238E27FC236}">
                <a16:creationId xmlns:a16="http://schemas.microsoft.com/office/drawing/2014/main" id="{883D5974-34D9-C840-98C1-22676EC1C468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2815867" y="2575592"/>
            <a:ext cx="398463" cy="107950"/>
          </a:xfrm>
          <a:custGeom>
            <a:avLst/>
            <a:gdLst/>
            <a:ahLst/>
            <a:cxnLst/>
            <a:rect l="0" t="0" r="0" b="0"/>
            <a:pathLst>
              <a:path w="398463" h="107951">
                <a:moveTo>
                  <a:pt x="0" y="107950"/>
                </a:moveTo>
                <a:lnTo>
                  <a:pt x="398462" y="0"/>
                </a:lnTo>
              </a:path>
            </a:pathLst>
          </a:custGeom>
          <a:ln w="12700" cap="flat" cmpd="sng" algn="ctr">
            <a:solidFill>
              <a:srgbClr val="6366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7">
            <a:extLst>
              <a:ext uri="{FF2B5EF4-FFF2-40B4-BE49-F238E27FC236}">
                <a16:creationId xmlns:a16="http://schemas.microsoft.com/office/drawing/2014/main" id="{B70D6FF0-CFEB-0148-99E6-988F7160A99E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728304" y="2575592"/>
            <a:ext cx="398464" cy="107950"/>
          </a:xfrm>
          <a:custGeom>
            <a:avLst/>
            <a:gdLst/>
            <a:ahLst/>
            <a:cxnLst/>
            <a:rect l="0" t="0" r="0" b="0"/>
            <a:pathLst>
              <a:path w="398464" h="107951">
                <a:moveTo>
                  <a:pt x="0" y="107950"/>
                </a:moveTo>
                <a:lnTo>
                  <a:pt x="398463" y="0"/>
                </a:lnTo>
              </a:path>
            </a:pathLst>
          </a:custGeom>
          <a:ln w="12700" cap="flat" cmpd="sng" algn="ctr">
            <a:solidFill>
              <a:srgbClr val="6366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Text Placeholder 2">
            <a:extLst>
              <a:ext uri="{FF2B5EF4-FFF2-40B4-BE49-F238E27FC236}">
                <a16:creationId xmlns:a16="http://schemas.microsoft.com/office/drawing/2014/main" id="{1280457B-32DA-D141-BA8B-51E0C4885659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716524" y="2837530"/>
            <a:ext cx="4714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208 410</a:t>
            </a:r>
          </a:p>
        </p:txBody>
      </p:sp>
      <p:sp>
        <p:nvSpPr>
          <p:cNvPr id="191" name="Text Placeholder 2">
            <a:extLst>
              <a:ext uri="{FF2B5EF4-FFF2-40B4-BE49-F238E27FC236}">
                <a16:creationId xmlns:a16="http://schemas.microsoft.com/office/drawing/2014/main" id="{0D06E020-BB27-D14E-9C81-9513F38D251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170424" y="2683542"/>
            <a:ext cx="5492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232 589</a:t>
            </a:r>
          </a:p>
        </p:txBody>
      </p:sp>
      <p:sp>
        <p:nvSpPr>
          <p:cNvPr id="192" name="Text Placeholder 2">
            <a:extLst>
              <a:ext uri="{FF2B5EF4-FFF2-40B4-BE49-F238E27FC236}">
                <a16:creationId xmlns:a16="http://schemas.microsoft.com/office/drawing/2014/main" id="{AF468F61-FC17-FC4F-81AA-77260112AF5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257067" y="3013742"/>
            <a:ext cx="4714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ru-RU" altLang="en-US" sz="1000" b="1" dirty="0">
              <a:solidFill>
                <a:srgbClr val="63666A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73 419</a:t>
            </a:r>
          </a:p>
        </p:txBody>
      </p:sp>
      <p:sp>
        <p:nvSpPr>
          <p:cNvPr id="193" name="Text Placeholder 2">
            <a:extLst>
              <a:ext uri="{FF2B5EF4-FFF2-40B4-BE49-F238E27FC236}">
                <a16:creationId xmlns:a16="http://schemas.microsoft.com/office/drawing/2014/main" id="{E1B6DD08-383F-5848-BEC7-0673E5E9FA95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860442" y="3188367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11 318</a:t>
            </a:r>
          </a:p>
        </p:txBody>
      </p:sp>
      <p:sp>
        <p:nvSpPr>
          <p:cNvPr id="194" name="Text Placeholder 2">
            <a:extLst>
              <a:ext uri="{FF2B5EF4-FFF2-40B4-BE49-F238E27FC236}">
                <a16:creationId xmlns:a16="http://schemas.microsoft.com/office/drawing/2014/main" id="{B330C6BA-F120-9348-97EF-D1CB991EF09D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3434993" y="3226467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84</a:t>
            </a:r>
          </a:p>
        </p:txBody>
      </p:sp>
      <p:sp>
        <p:nvSpPr>
          <p:cNvPr id="195" name="Text Placeholder 2">
            <a:extLst>
              <a:ext uri="{FF2B5EF4-FFF2-40B4-BE49-F238E27FC236}">
                <a16:creationId xmlns:a16="http://schemas.microsoft.com/office/drawing/2014/main" id="{E5CB247D-7EB5-8843-9C7A-B5B3783B06C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94954" y="2029492"/>
            <a:ext cx="6651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16 198 514</a:t>
            </a:r>
          </a:p>
        </p:txBody>
      </p:sp>
      <p:sp>
        <p:nvSpPr>
          <p:cNvPr id="196" name="Text Placeholder 2">
            <a:extLst>
              <a:ext uri="{FF2B5EF4-FFF2-40B4-BE49-F238E27FC236}">
                <a16:creationId xmlns:a16="http://schemas.microsoft.com/office/drawing/2014/main" id="{76AFA25B-B94E-494D-A124-C3C10BF463C5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2642829" y="1541930"/>
            <a:ext cx="742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altLang="en-US" sz="10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0 363 423</a:t>
            </a:r>
            <a:endParaRPr lang="ru-RU" sz="1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97" name="Chart 3">
            <a:extLst>
              <a:ext uri="{FF2B5EF4-FFF2-40B4-BE49-F238E27FC236}">
                <a16:creationId xmlns:a16="http://schemas.microsoft.com/office/drawing/2014/main" id="{99D2455A-F260-544F-B0C8-63B9E7E5911A}"/>
              </a:ext>
            </a:extLst>
          </p:cNvPr>
          <p:cNvGraphicFramePr/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579894508"/>
              </p:ext>
            </p:extLst>
          </p:nvPr>
        </p:nvGraphicFramePr>
        <p:xfrm>
          <a:off x="583842" y="4378643"/>
          <a:ext cx="3817937" cy="20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6"/>
          </a:graphicData>
        </a:graphic>
      </p:graphicFrame>
      <p:sp useBgFill="1">
        <p:nvSpPr>
          <p:cNvPr id="198" name="Полилиния 54">
            <a:extLst>
              <a:ext uri="{FF2B5EF4-FFF2-40B4-BE49-F238E27FC236}">
                <a16:creationId xmlns:a16="http://schemas.microsoft.com/office/drawing/2014/main" id="{8F201A37-3420-594F-8D5C-95D4268CA0BB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2815867" y="4748531"/>
            <a:ext cx="398463" cy="165101"/>
          </a:xfrm>
          <a:custGeom>
            <a:avLst/>
            <a:gdLst/>
            <a:ahLst/>
            <a:cxnLst/>
            <a:rect l="0" t="0" r="0" b="0"/>
            <a:pathLst>
              <a:path w="398463" h="165101">
                <a:moveTo>
                  <a:pt x="0" y="107950"/>
                </a:moveTo>
                <a:lnTo>
                  <a:pt x="398462" y="0"/>
                </a:lnTo>
                <a:lnTo>
                  <a:pt x="398462" y="57150"/>
                </a:lnTo>
                <a:lnTo>
                  <a:pt x="0" y="16510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Полилиния 47">
            <a:extLst>
              <a:ext uri="{FF2B5EF4-FFF2-40B4-BE49-F238E27FC236}">
                <a16:creationId xmlns:a16="http://schemas.microsoft.com/office/drawing/2014/main" id="{200EA674-0243-D742-B989-0ED02B9F7ED2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2815867" y="4748531"/>
            <a:ext cx="398463" cy="107951"/>
          </a:xfrm>
          <a:custGeom>
            <a:avLst/>
            <a:gdLst/>
            <a:ahLst/>
            <a:cxnLst/>
            <a:rect l="0" t="0" r="0" b="0"/>
            <a:pathLst>
              <a:path w="398463" h="107951">
                <a:moveTo>
                  <a:pt x="0" y="107950"/>
                </a:moveTo>
                <a:lnTo>
                  <a:pt x="398462" y="0"/>
                </a:lnTo>
              </a:path>
            </a:pathLst>
          </a:custGeom>
          <a:ln w="12700" cap="flat" cmpd="sng" algn="ctr">
            <a:solidFill>
              <a:srgbClr val="6366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Полилиния 53">
            <a:extLst>
              <a:ext uri="{FF2B5EF4-FFF2-40B4-BE49-F238E27FC236}">
                <a16:creationId xmlns:a16="http://schemas.microsoft.com/office/drawing/2014/main" id="{2D6287CE-E512-4A43-8898-91C51BFBFD56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2815867" y="4805681"/>
            <a:ext cx="398463" cy="107951"/>
          </a:xfrm>
          <a:custGeom>
            <a:avLst/>
            <a:gdLst/>
            <a:ahLst/>
            <a:cxnLst/>
            <a:rect l="0" t="0" r="0" b="0"/>
            <a:pathLst>
              <a:path w="398463" h="107951">
                <a:moveTo>
                  <a:pt x="0" y="107950"/>
                </a:moveTo>
                <a:lnTo>
                  <a:pt x="398462" y="0"/>
                </a:lnTo>
              </a:path>
            </a:pathLst>
          </a:custGeom>
          <a:ln w="12700" cap="flat" cmpd="sng" algn="ctr">
            <a:solidFill>
              <a:srgbClr val="6366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2EE602C8-BD3E-DB4A-AA31-EDDDFE81AAC3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1670754" y="5604193"/>
            <a:ext cx="6651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2 293 645</a:t>
            </a:r>
          </a:p>
        </p:txBody>
      </p:sp>
      <p:sp>
        <p:nvSpPr>
          <p:cNvPr id="202" name="Text Placeholder 2">
            <a:extLst>
              <a:ext uri="{FF2B5EF4-FFF2-40B4-BE49-F238E27FC236}">
                <a16:creationId xmlns:a16="http://schemas.microsoft.com/office/drawing/2014/main" id="{1749A080-3068-E948-95D8-5C099905E6AB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2642829" y="4270693"/>
            <a:ext cx="742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49 672 883</a:t>
            </a:r>
          </a:p>
        </p:txBody>
      </p:sp>
      <p:sp>
        <p:nvSpPr>
          <p:cNvPr id="203" name="Text Placeholder 2">
            <a:extLst>
              <a:ext uri="{FF2B5EF4-FFF2-40B4-BE49-F238E27FC236}">
                <a16:creationId xmlns:a16="http://schemas.microsoft.com/office/drawing/2014/main" id="{05A1A581-B268-6647-8D61-B635822F7C5B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594954" y="5008881"/>
            <a:ext cx="6651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9 232 375</a:t>
            </a:r>
            <a:endParaRPr lang="ru-RU" sz="1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4" name="Text Placeholder 2">
            <a:extLst>
              <a:ext uri="{FF2B5EF4-FFF2-40B4-BE49-F238E27FC236}">
                <a16:creationId xmlns:a16="http://schemas.microsoft.com/office/drawing/2014/main" id="{4726659B-F356-F448-906E-EC3C4E5CF6AD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3338154" y="6121718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8 603</a:t>
            </a:r>
            <a:endParaRPr lang="ru-RU" sz="1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5" name="Text Placeholder 2">
            <a:extLst>
              <a:ext uri="{FF2B5EF4-FFF2-40B4-BE49-F238E27FC236}">
                <a16:creationId xmlns:a16="http://schemas.microsoft.com/office/drawing/2014/main" id="{A5239BEA-A242-6F4B-8F87-E7E418109694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822342" y="6118543"/>
            <a:ext cx="4714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583 980</a:t>
            </a:r>
          </a:p>
        </p:txBody>
      </p:sp>
      <p:sp>
        <p:nvSpPr>
          <p:cNvPr id="206" name="Text Placeholder 2">
            <a:extLst>
              <a:ext uri="{FF2B5EF4-FFF2-40B4-BE49-F238E27FC236}">
                <a16:creationId xmlns:a16="http://schemas.microsoft.com/office/drawing/2014/main" id="{30328E0A-5823-2247-9BFD-E31321C7C9C3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2217380" y="5996306"/>
            <a:ext cx="5492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563 199</a:t>
            </a:r>
          </a:p>
        </p:txBody>
      </p:sp>
      <p:sp>
        <p:nvSpPr>
          <p:cNvPr id="207" name="Text Placeholder 2">
            <a:extLst>
              <a:ext uri="{FF2B5EF4-FFF2-40B4-BE49-F238E27FC236}">
                <a16:creationId xmlns:a16="http://schemas.microsoft.com/office/drawing/2014/main" id="{42A8F2A5-BE3E-7C45-93F4-F85A3B9E6779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1115654" y="5412106"/>
            <a:ext cx="6651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3 947 568</a:t>
            </a:r>
            <a:endParaRPr lang="ru-RU" sz="1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8" name="Picture 105">
            <a:extLst>
              <a:ext uri="{FF2B5EF4-FFF2-40B4-BE49-F238E27FC236}">
                <a16:creationId xmlns:a16="http://schemas.microsoft.com/office/drawing/2014/main" id="{D63743DD-CDEC-2C49-8080-790F0DCAAA02}"/>
              </a:ext>
            </a:extLst>
          </p:cNvPr>
          <p:cNvPicPr>
            <a:picLocks noChangeAspect="1"/>
          </p:cNvPicPr>
          <p:nvPr/>
        </p:nvPicPr>
        <p:blipFill>
          <a:blip r:embed="rId7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442" y="6380481"/>
            <a:ext cx="205620" cy="251999"/>
          </a:xfrm>
          <a:prstGeom prst="rect">
            <a:avLst/>
          </a:prstGeom>
        </p:spPr>
      </p:pic>
      <p:pic>
        <p:nvPicPr>
          <p:cNvPr id="209" name="Picture 51">
            <a:extLst>
              <a:ext uri="{FF2B5EF4-FFF2-40B4-BE49-F238E27FC236}">
                <a16:creationId xmlns:a16="http://schemas.microsoft.com/office/drawing/2014/main" id="{08123053-4D0E-6544-987B-394377668661}"/>
              </a:ext>
            </a:extLst>
          </p:cNvPr>
          <p:cNvPicPr>
            <a:picLocks noChangeAspect="1"/>
          </p:cNvPicPr>
          <p:nvPr/>
        </p:nvPicPr>
        <p:blipFill>
          <a:blip r:embed="rId7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9281" y="6380481"/>
            <a:ext cx="251999" cy="251999"/>
          </a:xfrm>
          <a:prstGeom prst="rect">
            <a:avLst/>
          </a:prstGeom>
        </p:spPr>
      </p:pic>
      <p:pic>
        <p:nvPicPr>
          <p:cNvPr id="210" name="Picture 60">
            <a:extLst>
              <a:ext uri="{FF2B5EF4-FFF2-40B4-BE49-F238E27FC236}">
                <a16:creationId xmlns:a16="http://schemas.microsoft.com/office/drawing/2014/main" id="{8D838B38-844B-7F46-9C11-DAAC0A352A40}"/>
              </a:ext>
            </a:extLst>
          </p:cNvPr>
          <p:cNvPicPr>
            <a:picLocks noChangeAspect="1"/>
          </p:cNvPicPr>
          <p:nvPr/>
        </p:nvPicPr>
        <p:blipFill>
          <a:blip r:embed="rId8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039" y="6380481"/>
            <a:ext cx="251999" cy="251999"/>
          </a:xfrm>
          <a:prstGeom prst="rect">
            <a:avLst/>
          </a:prstGeom>
        </p:spPr>
      </p:pic>
      <p:pic>
        <p:nvPicPr>
          <p:cNvPr id="211" name="Picture 63">
            <a:extLst>
              <a:ext uri="{FF2B5EF4-FFF2-40B4-BE49-F238E27FC236}">
                <a16:creationId xmlns:a16="http://schemas.microsoft.com/office/drawing/2014/main" id="{968778FC-81AA-D445-B78F-FB615769E55C}"/>
              </a:ext>
            </a:extLst>
          </p:cNvPr>
          <p:cNvPicPr>
            <a:picLocks noChangeAspect="1"/>
          </p:cNvPicPr>
          <p:nvPr/>
        </p:nvPicPr>
        <p:blipFill>
          <a:blip r:embed="rId8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4777" y="6380481"/>
            <a:ext cx="251999" cy="251999"/>
          </a:xfrm>
          <a:prstGeom prst="rect">
            <a:avLst/>
          </a:prstGeom>
        </p:spPr>
      </p:pic>
      <p:pic>
        <p:nvPicPr>
          <p:cNvPr id="212" name="Picture 69">
            <a:extLst>
              <a:ext uri="{FF2B5EF4-FFF2-40B4-BE49-F238E27FC236}">
                <a16:creationId xmlns:a16="http://schemas.microsoft.com/office/drawing/2014/main" id="{4100B5E1-A882-E54D-8932-F6AEA460856F}"/>
              </a:ext>
            </a:extLst>
          </p:cNvPr>
          <p:cNvPicPr>
            <a:picLocks noChangeAspect="1"/>
          </p:cNvPicPr>
          <p:nvPr/>
        </p:nvPicPr>
        <p:blipFill>
          <a:blip r:embed="rId8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6019" y="6380481"/>
            <a:ext cx="251999" cy="251999"/>
          </a:xfrm>
          <a:prstGeom prst="rect">
            <a:avLst/>
          </a:prstGeom>
        </p:spPr>
      </p:pic>
      <p:pic>
        <p:nvPicPr>
          <p:cNvPr id="213" name="Picture 54">
            <a:extLst>
              <a:ext uri="{FF2B5EF4-FFF2-40B4-BE49-F238E27FC236}">
                <a16:creationId xmlns:a16="http://schemas.microsoft.com/office/drawing/2014/main" id="{53138A25-18DB-8947-A51C-B93A72CA3A13}"/>
              </a:ext>
            </a:extLst>
          </p:cNvPr>
          <p:cNvPicPr>
            <a:picLocks noChangeAspect="1"/>
          </p:cNvPicPr>
          <p:nvPr/>
        </p:nvPicPr>
        <p:blipFill>
          <a:blip r:embed="rId8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3259" y="6380481"/>
            <a:ext cx="251999" cy="251999"/>
          </a:xfrm>
          <a:prstGeom prst="rect">
            <a:avLst/>
          </a:prstGeom>
        </p:spPr>
      </p:pic>
      <p:pic>
        <p:nvPicPr>
          <p:cNvPr id="214" name="Picture 57">
            <a:extLst>
              <a:ext uri="{FF2B5EF4-FFF2-40B4-BE49-F238E27FC236}">
                <a16:creationId xmlns:a16="http://schemas.microsoft.com/office/drawing/2014/main" id="{7A952773-5A94-144D-B860-A984B2AEC6EF}"/>
              </a:ext>
            </a:extLst>
          </p:cNvPr>
          <p:cNvPicPr>
            <a:picLocks noChangeAspect="1"/>
          </p:cNvPicPr>
          <p:nvPr/>
        </p:nvPicPr>
        <p:blipFill>
          <a:blip r:embed="rId8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2714" y="6380481"/>
            <a:ext cx="251999" cy="251999"/>
          </a:xfrm>
          <a:prstGeom prst="rect">
            <a:avLst/>
          </a:prstGeom>
        </p:spPr>
      </p:pic>
      <p:sp>
        <p:nvSpPr>
          <p:cNvPr id="217" name="Скругленный прямоугольник 8">
            <a:extLst>
              <a:ext uri="{FF2B5EF4-FFF2-40B4-BE49-F238E27FC236}">
                <a16:creationId xmlns:a16="http://schemas.microsoft.com/office/drawing/2014/main" id="{16500266-2061-F142-B960-51B60E656389}"/>
              </a:ext>
            </a:extLst>
          </p:cNvPr>
          <p:cNvSpPr/>
          <p:nvPr/>
        </p:nvSpPr>
        <p:spPr>
          <a:xfrm>
            <a:off x="519255" y="1238148"/>
            <a:ext cx="3944489" cy="2609350"/>
          </a:xfrm>
          <a:prstGeom prst="roundRect">
            <a:avLst>
              <a:gd name="adj" fmla="val 3284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defTabSz="1215253"/>
            <a:endParaRPr lang="ru-RU" sz="2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8" name="Скругленный прямоугольник 8">
            <a:extLst>
              <a:ext uri="{FF2B5EF4-FFF2-40B4-BE49-F238E27FC236}">
                <a16:creationId xmlns:a16="http://schemas.microsoft.com/office/drawing/2014/main" id="{45CA599E-C029-E14C-AEDE-B6890377DD43}"/>
              </a:ext>
            </a:extLst>
          </p:cNvPr>
          <p:cNvSpPr/>
          <p:nvPr/>
        </p:nvSpPr>
        <p:spPr>
          <a:xfrm>
            <a:off x="519255" y="3938907"/>
            <a:ext cx="3944489" cy="2797944"/>
          </a:xfrm>
          <a:prstGeom prst="roundRect">
            <a:avLst>
              <a:gd name="adj" fmla="val 3284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defTabSz="1215253"/>
            <a:endParaRPr lang="ru-RU" sz="2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9" name="Скругленный прямоугольник 8">
            <a:extLst>
              <a:ext uri="{FF2B5EF4-FFF2-40B4-BE49-F238E27FC236}">
                <a16:creationId xmlns:a16="http://schemas.microsoft.com/office/drawing/2014/main" id="{73319C1A-C837-D74C-A2ED-4A00BBFE0825}"/>
              </a:ext>
            </a:extLst>
          </p:cNvPr>
          <p:cNvSpPr/>
          <p:nvPr/>
        </p:nvSpPr>
        <p:spPr>
          <a:xfrm>
            <a:off x="4568860" y="1238148"/>
            <a:ext cx="4050103" cy="2609350"/>
          </a:xfrm>
          <a:prstGeom prst="roundRect">
            <a:avLst>
              <a:gd name="adj" fmla="val 3284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defTabSz="1215253"/>
            <a:endParaRPr lang="ru-RU" sz="2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0" name="Скругленный прямоугольник 8">
            <a:extLst>
              <a:ext uri="{FF2B5EF4-FFF2-40B4-BE49-F238E27FC236}">
                <a16:creationId xmlns:a16="http://schemas.microsoft.com/office/drawing/2014/main" id="{62DA7A1B-3204-3649-B3D7-7FF0177AFDA5}"/>
              </a:ext>
            </a:extLst>
          </p:cNvPr>
          <p:cNvSpPr/>
          <p:nvPr/>
        </p:nvSpPr>
        <p:spPr>
          <a:xfrm>
            <a:off x="4568860" y="3938907"/>
            <a:ext cx="4050103" cy="2797944"/>
          </a:xfrm>
          <a:prstGeom prst="roundRect">
            <a:avLst>
              <a:gd name="adj" fmla="val 3284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defTabSz="1215253"/>
            <a:endParaRPr lang="ru-RU" sz="2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1" name="Rectangle 37">
            <a:extLst>
              <a:ext uri="{FF2B5EF4-FFF2-40B4-BE49-F238E27FC236}">
                <a16:creationId xmlns:a16="http://schemas.microsoft.com/office/drawing/2014/main" id="{D4C6AD78-6A53-074F-9077-6D8BB4CCC7E5}"/>
              </a:ext>
            </a:extLst>
          </p:cNvPr>
          <p:cNvSpPr/>
          <p:nvPr/>
        </p:nvSpPr>
        <p:spPr>
          <a:xfrm>
            <a:off x="4626735" y="1249712"/>
            <a:ext cx="4097338" cy="272415"/>
          </a:xfrm>
          <a:prstGeom prst="roundRect">
            <a:avLst/>
          </a:prstGeom>
          <a:noFill/>
          <a:ln w="28575">
            <a:noFill/>
          </a:ln>
        </p:spPr>
        <p:txBody>
          <a:bodyPr wrap="square" lIns="36000" rIns="36000">
            <a:spAutoFit/>
          </a:bodyPr>
          <a:lstStyle/>
          <a:p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ОБОРОТ ТОВАРОВ БЕЗ РАЗРЕШИТЕЛЬНОЙ ДОКУМЕНТАЦИИ</a:t>
            </a:r>
          </a:p>
        </p:txBody>
      </p:sp>
      <p:graphicFrame>
        <p:nvGraphicFramePr>
          <p:cNvPr id="222" name="Chart 3">
            <a:extLst>
              <a:ext uri="{FF2B5EF4-FFF2-40B4-BE49-F238E27FC236}">
                <a16:creationId xmlns:a16="http://schemas.microsoft.com/office/drawing/2014/main" id="{A61D9B56-C2E6-A94A-8048-BB5E7D41C73D}"/>
              </a:ext>
            </a:extLst>
          </p:cNvPr>
          <p:cNvGraphicFramePr/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677730979"/>
              </p:ext>
            </p:extLst>
          </p:nvPr>
        </p:nvGraphicFramePr>
        <p:xfrm>
          <a:off x="4702954" y="1638376"/>
          <a:ext cx="3665538" cy="185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7"/>
          </a:graphicData>
        </a:graphic>
      </p:graphicFrame>
      <p:sp useBgFill="1">
        <p:nvSpPr>
          <p:cNvPr id="223" name="Полилиния 58">
            <a:extLst>
              <a:ext uri="{FF2B5EF4-FFF2-40B4-BE49-F238E27FC236}">
                <a16:creationId xmlns:a16="http://schemas.microsoft.com/office/drawing/2014/main" id="{C5E212A5-138E-5C49-B5C9-E293B185CADB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6053916" y="2096368"/>
            <a:ext cx="385764" cy="160339"/>
          </a:xfrm>
          <a:custGeom>
            <a:avLst/>
            <a:gdLst/>
            <a:ahLst/>
            <a:cxnLst/>
            <a:rect l="0" t="0" r="0" b="0"/>
            <a:pathLst>
              <a:path w="385764" h="160339">
                <a:moveTo>
                  <a:pt x="0" y="103188"/>
                </a:moveTo>
                <a:lnTo>
                  <a:pt x="385763" y="0"/>
                </a:lnTo>
                <a:lnTo>
                  <a:pt x="385763" y="57150"/>
                </a:lnTo>
                <a:lnTo>
                  <a:pt x="0" y="1603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олилиния 56">
            <a:extLst>
              <a:ext uri="{FF2B5EF4-FFF2-40B4-BE49-F238E27FC236}">
                <a16:creationId xmlns:a16="http://schemas.microsoft.com/office/drawing/2014/main" id="{5FBE831B-70FE-E645-852D-38310A618966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6053916" y="2096368"/>
            <a:ext cx="385764" cy="103189"/>
          </a:xfrm>
          <a:custGeom>
            <a:avLst/>
            <a:gdLst/>
            <a:ahLst/>
            <a:cxnLst/>
            <a:rect l="0" t="0" r="0" b="0"/>
            <a:pathLst>
              <a:path w="385764" h="103189">
                <a:moveTo>
                  <a:pt x="0" y="103188"/>
                </a:moveTo>
                <a:lnTo>
                  <a:pt x="385763" y="0"/>
                </a:lnTo>
              </a:path>
            </a:pathLst>
          </a:custGeom>
          <a:ln w="12700" cap="flat" cmpd="sng" algn="ctr">
            <a:solidFill>
              <a:srgbClr val="6366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Полилиния 57">
            <a:extLst>
              <a:ext uri="{FF2B5EF4-FFF2-40B4-BE49-F238E27FC236}">
                <a16:creationId xmlns:a16="http://schemas.microsoft.com/office/drawing/2014/main" id="{0380F90E-3043-9940-8857-C1ECDCD48123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6053916" y="2153518"/>
            <a:ext cx="385764" cy="103189"/>
          </a:xfrm>
          <a:custGeom>
            <a:avLst/>
            <a:gdLst/>
            <a:ahLst/>
            <a:cxnLst/>
            <a:rect l="0" t="0" r="0" b="0"/>
            <a:pathLst>
              <a:path w="385764" h="103189">
                <a:moveTo>
                  <a:pt x="0" y="103188"/>
                </a:moveTo>
                <a:lnTo>
                  <a:pt x="385763" y="0"/>
                </a:lnTo>
              </a:path>
            </a:pathLst>
          </a:custGeom>
          <a:ln w="12700" cap="flat" cmpd="sng" algn="ctr">
            <a:solidFill>
              <a:srgbClr val="6366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078D1430-5070-2945-A90B-F99C524C2FCF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7058011" y="1990801"/>
            <a:ext cx="6651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14 013 165</a:t>
            </a:r>
          </a:p>
        </p:txBody>
      </p:sp>
      <p:sp>
        <p:nvSpPr>
          <p:cNvPr id="227" name="Text Placeholder 2">
            <a:extLst>
              <a:ext uri="{FF2B5EF4-FFF2-40B4-BE49-F238E27FC236}">
                <a16:creationId xmlns:a16="http://schemas.microsoft.com/office/drawing/2014/main" id="{EDFACF98-9E8A-494D-805F-96694AF45E85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7791090" y="3162376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7 093</a:t>
            </a:r>
          </a:p>
        </p:txBody>
      </p:sp>
      <p:sp>
        <p:nvSpPr>
          <p:cNvPr id="228" name="Text Placeholder 2">
            <a:extLst>
              <a:ext uri="{FF2B5EF4-FFF2-40B4-BE49-F238E27FC236}">
                <a16:creationId xmlns:a16="http://schemas.microsoft.com/office/drawing/2014/main" id="{BDA5CF08-2555-434C-B939-F91DDB78E7CC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5902333" y="1552055"/>
            <a:ext cx="742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57 042 508</a:t>
            </a:r>
          </a:p>
        </p:txBody>
      </p:sp>
      <p:sp>
        <p:nvSpPr>
          <p:cNvPr id="229" name="Text Placeholder 2">
            <a:extLst>
              <a:ext uri="{FF2B5EF4-FFF2-40B4-BE49-F238E27FC236}">
                <a16:creationId xmlns:a16="http://schemas.microsoft.com/office/drawing/2014/main" id="{EF6F27E5-C89E-8842-A127-842252B7AB6A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5305409" y="2190826"/>
            <a:ext cx="6651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6 830 991</a:t>
            </a:r>
            <a:endParaRPr lang="ru-RU" sz="1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0" name="Text Placeholder 2">
            <a:extLst>
              <a:ext uri="{FF2B5EF4-FFF2-40B4-BE49-F238E27FC236}">
                <a16:creationId xmlns:a16="http://schemas.microsoft.com/office/drawing/2014/main" id="{0CD08272-3550-3245-8FCB-AD753CD47C5E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4780743" y="2780582"/>
            <a:ext cx="6651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BCF7F54-35CE-42A1-814F-648E18A1DBA4}" type="datetime'''''''''''''''''2.3''29''.''''''''''''1''3''''''''''''''''7'''">
              <a:rPr lang="ru-RU" altLang="en-US" sz="1000" b="1" smtClean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2.329.137</a:t>
            </a:fld>
            <a:endParaRPr lang="ru-RU" sz="1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1" name="Text Placeholder 2">
            <a:extLst>
              <a:ext uri="{FF2B5EF4-FFF2-40B4-BE49-F238E27FC236}">
                <a16:creationId xmlns:a16="http://schemas.microsoft.com/office/drawing/2014/main" id="{34231F11-FD31-4446-BD9C-5B8AFCF6C352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6555393" y="3124565"/>
            <a:ext cx="5492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1 164 094</a:t>
            </a:r>
            <a:endParaRPr lang="ru-RU" sz="1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2" name="Picture 105">
            <a:extLst>
              <a:ext uri="{FF2B5EF4-FFF2-40B4-BE49-F238E27FC236}">
                <a16:creationId xmlns:a16="http://schemas.microsoft.com/office/drawing/2014/main" id="{7539C7A2-BF44-D640-8834-061A2B78C109}"/>
              </a:ext>
            </a:extLst>
          </p:cNvPr>
          <p:cNvPicPr>
            <a:picLocks noChangeAspect="1"/>
          </p:cNvPicPr>
          <p:nvPr/>
        </p:nvPicPr>
        <p:blipFill>
          <a:blip r:embed="rId7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7422" y="3491317"/>
            <a:ext cx="205618" cy="252000"/>
          </a:xfrm>
          <a:prstGeom prst="rect">
            <a:avLst/>
          </a:prstGeom>
        </p:spPr>
      </p:pic>
      <p:pic>
        <p:nvPicPr>
          <p:cNvPr id="233" name="Picture 51">
            <a:extLst>
              <a:ext uri="{FF2B5EF4-FFF2-40B4-BE49-F238E27FC236}">
                <a16:creationId xmlns:a16="http://schemas.microsoft.com/office/drawing/2014/main" id="{0B622EDE-393C-4B43-97A6-8DA59C7499E8}"/>
              </a:ext>
            </a:extLst>
          </p:cNvPr>
          <p:cNvPicPr>
            <a:picLocks noChangeAspect="1"/>
          </p:cNvPicPr>
          <p:nvPr/>
        </p:nvPicPr>
        <p:blipFill>
          <a:blip r:embed="rId7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64" y="3491317"/>
            <a:ext cx="252000" cy="252000"/>
          </a:xfrm>
          <a:prstGeom prst="rect">
            <a:avLst/>
          </a:prstGeom>
        </p:spPr>
      </p:pic>
      <p:pic>
        <p:nvPicPr>
          <p:cNvPr id="234" name="Picture 60">
            <a:extLst>
              <a:ext uri="{FF2B5EF4-FFF2-40B4-BE49-F238E27FC236}">
                <a16:creationId xmlns:a16="http://schemas.microsoft.com/office/drawing/2014/main" id="{1AF94253-91E3-F348-B4B3-6DB17DEEE53D}"/>
              </a:ext>
            </a:extLst>
          </p:cNvPr>
          <p:cNvPicPr>
            <a:picLocks noChangeAspect="1"/>
          </p:cNvPicPr>
          <p:nvPr/>
        </p:nvPicPr>
        <p:blipFill>
          <a:blip r:embed="rId8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3314" y="3491317"/>
            <a:ext cx="252000" cy="252000"/>
          </a:xfrm>
          <a:prstGeom prst="rect">
            <a:avLst/>
          </a:prstGeom>
        </p:spPr>
      </p:pic>
      <p:pic>
        <p:nvPicPr>
          <p:cNvPr id="235" name="Picture 63">
            <a:extLst>
              <a:ext uri="{FF2B5EF4-FFF2-40B4-BE49-F238E27FC236}">
                <a16:creationId xmlns:a16="http://schemas.microsoft.com/office/drawing/2014/main" id="{C3768FF9-CD18-AE43-ADE9-2ACD88EFCB34}"/>
              </a:ext>
            </a:extLst>
          </p:cNvPr>
          <p:cNvPicPr>
            <a:picLocks noChangeAspect="1"/>
          </p:cNvPicPr>
          <p:nvPr/>
        </p:nvPicPr>
        <p:blipFill>
          <a:blip r:embed="rId8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4493" y="3491317"/>
            <a:ext cx="252000" cy="252000"/>
          </a:xfrm>
          <a:prstGeom prst="rect">
            <a:avLst/>
          </a:prstGeom>
        </p:spPr>
      </p:pic>
      <p:pic>
        <p:nvPicPr>
          <p:cNvPr id="236" name="Picture 69">
            <a:extLst>
              <a:ext uri="{FF2B5EF4-FFF2-40B4-BE49-F238E27FC236}">
                <a16:creationId xmlns:a16="http://schemas.microsoft.com/office/drawing/2014/main" id="{136527A3-C16C-7C43-9BDD-45BB27107CE4}"/>
              </a:ext>
            </a:extLst>
          </p:cNvPr>
          <p:cNvPicPr>
            <a:picLocks noChangeAspect="1"/>
          </p:cNvPicPr>
          <p:nvPr/>
        </p:nvPicPr>
        <p:blipFill>
          <a:blip r:embed="rId8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8042" y="3491317"/>
            <a:ext cx="252000" cy="252000"/>
          </a:xfrm>
          <a:prstGeom prst="rect">
            <a:avLst/>
          </a:prstGeom>
        </p:spPr>
      </p:pic>
      <p:pic>
        <p:nvPicPr>
          <p:cNvPr id="237" name="Picture 54">
            <a:extLst>
              <a:ext uri="{FF2B5EF4-FFF2-40B4-BE49-F238E27FC236}">
                <a16:creationId xmlns:a16="http://schemas.microsoft.com/office/drawing/2014/main" id="{70E26FDC-F5E0-0D46-B51A-E6E85DAF78D2}"/>
              </a:ext>
            </a:extLst>
          </p:cNvPr>
          <p:cNvPicPr>
            <a:picLocks noChangeAspect="1"/>
          </p:cNvPicPr>
          <p:nvPr/>
        </p:nvPicPr>
        <p:blipFill>
          <a:blip r:embed="rId8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7446" y="3491317"/>
            <a:ext cx="252000" cy="252000"/>
          </a:xfrm>
          <a:prstGeom prst="rect">
            <a:avLst/>
          </a:prstGeom>
        </p:spPr>
      </p:pic>
      <p:graphicFrame>
        <p:nvGraphicFramePr>
          <p:cNvPr id="238" name="Chart 3">
            <a:extLst>
              <a:ext uri="{FF2B5EF4-FFF2-40B4-BE49-F238E27FC236}">
                <a16:creationId xmlns:a16="http://schemas.microsoft.com/office/drawing/2014/main" id="{F611DEF6-CDC3-F448-9E2E-EEFE9AC28A44}"/>
              </a:ext>
            </a:extLst>
          </p:cNvPr>
          <p:cNvGraphicFramePr/>
          <p:nvPr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553472953"/>
              </p:ext>
            </p:extLst>
          </p:nvPr>
        </p:nvGraphicFramePr>
        <p:xfrm>
          <a:off x="4679994" y="4368968"/>
          <a:ext cx="3789363" cy="20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8"/>
          </a:graphicData>
        </a:graphic>
      </p:graphicFrame>
      <p:sp useBgFill="1">
        <p:nvSpPr>
          <p:cNvPr id="239" name="Полилиния 28">
            <a:extLst>
              <a:ext uri="{FF2B5EF4-FFF2-40B4-BE49-F238E27FC236}">
                <a16:creationId xmlns:a16="http://schemas.microsoft.com/office/drawing/2014/main" id="{F4323599-04CA-7447-8355-3F9A415E2E37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4822869" y="4856331"/>
            <a:ext cx="396876" cy="163513"/>
          </a:xfrm>
          <a:custGeom>
            <a:avLst/>
            <a:gdLst/>
            <a:ahLst/>
            <a:cxnLst/>
            <a:rect l="0" t="0" r="0" b="0"/>
            <a:pathLst>
              <a:path w="396876" h="163513">
                <a:moveTo>
                  <a:pt x="0" y="106362"/>
                </a:moveTo>
                <a:lnTo>
                  <a:pt x="396875" y="0"/>
                </a:lnTo>
                <a:lnTo>
                  <a:pt x="396875" y="57150"/>
                </a:lnTo>
                <a:lnTo>
                  <a:pt x="0" y="163512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Полилиния 27">
            <a:extLst>
              <a:ext uri="{FF2B5EF4-FFF2-40B4-BE49-F238E27FC236}">
                <a16:creationId xmlns:a16="http://schemas.microsoft.com/office/drawing/2014/main" id="{A60098A4-CCD4-B64F-9BED-5B3627E0E08E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4822869" y="4913481"/>
            <a:ext cx="396876" cy="106363"/>
          </a:xfrm>
          <a:custGeom>
            <a:avLst/>
            <a:gdLst/>
            <a:ahLst/>
            <a:cxnLst/>
            <a:rect l="0" t="0" r="0" b="0"/>
            <a:pathLst>
              <a:path w="396876" h="106363">
                <a:moveTo>
                  <a:pt x="0" y="106362"/>
                </a:moveTo>
                <a:lnTo>
                  <a:pt x="396875" y="0"/>
                </a:lnTo>
              </a:path>
            </a:pathLst>
          </a:custGeom>
          <a:ln w="9525" cap="flat" cmpd="sng" algn="ctr">
            <a:solidFill>
              <a:srgbClr val="6366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Полилиния 25">
            <a:extLst>
              <a:ext uri="{FF2B5EF4-FFF2-40B4-BE49-F238E27FC236}">
                <a16:creationId xmlns:a16="http://schemas.microsoft.com/office/drawing/2014/main" id="{BBE56419-267C-404A-9601-2A1535AE15FC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4822869" y="4856331"/>
            <a:ext cx="396876" cy="106363"/>
          </a:xfrm>
          <a:custGeom>
            <a:avLst/>
            <a:gdLst/>
            <a:ahLst/>
            <a:cxnLst/>
            <a:rect l="0" t="0" r="0" b="0"/>
            <a:pathLst>
              <a:path w="396876" h="106363">
                <a:moveTo>
                  <a:pt x="0" y="106362"/>
                </a:moveTo>
                <a:lnTo>
                  <a:pt x="396875" y="0"/>
                </a:lnTo>
              </a:path>
            </a:pathLst>
          </a:custGeom>
          <a:ln w="9525" cap="flat" cmpd="sng" algn="ctr">
            <a:solidFill>
              <a:srgbClr val="6366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3772D375-FB6B-0A42-AB52-28365CF96354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6858044" y="5232568"/>
            <a:ext cx="4714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2 417 115</a:t>
            </a:r>
          </a:p>
        </p:txBody>
      </p:sp>
      <p:sp>
        <p:nvSpPr>
          <p:cNvPr id="243" name="Text Placeholder 2">
            <a:extLst>
              <a:ext uri="{FF2B5EF4-FFF2-40B4-BE49-F238E27FC236}">
                <a16:creationId xmlns:a16="http://schemas.microsoft.com/office/drawing/2014/main" id="{933BB724-97A3-A249-9C1F-603EBC0F2608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5834107" y="5950118"/>
            <a:ext cx="4714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88 013</a:t>
            </a:r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B3BF88F3-E9E4-ED49-9D86-9404B2FE06A9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6377032" y="6024731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39 611</a:t>
            </a:r>
            <a:endParaRPr lang="ru-RU" sz="1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B0A7546C-7A18-6F4F-9B50-275E9121E845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4790325" y="4261018"/>
            <a:ext cx="5492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12 768 216</a:t>
            </a:r>
          </a:p>
        </p:txBody>
      </p:sp>
      <p:sp>
        <p:nvSpPr>
          <p:cNvPr id="246" name="Text Placeholder 2">
            <a:extLst>
              <a:ext uri="{FF2B5EF4-FFF2-40B4-BE49-F238E27FC236}">
                <a16:creationId xmlns:a16="http://schemas.microsoft.com/office/drawing/2014/main" id="{6C7AB516-B212-9F45-B78C-6720A5F0BCD7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5303088" y="5862806"/>
            <a:ext cx="4714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136 306</a:t>
            </a:r>
          </a:p>
        </p:txBody>
      </p:sp>
      <p:sp>
        <p:nvSpPr>
          <p:cNvPr id="247" name="Text Placeholder 2">
            <a:extLst>
              <a:ext uri="{FF2B5EF4-FFF2-40B4-BE49-F238E27FC236}">
                <a16:creationId xmlns:a16="http://schemas.microsoft.com/office/drawing/2014/main" id="{3BFD5D27-0A91-514A-89ED-0939151903C3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7550194" y="6115218"/>
            <a:ext cx="122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</a:t>
            </a:r>
          </a:p>
        </p:txBody>
      </p:sp>
      <p:pic>
        <p:nvPicPr>
          <p:cNvPr id="248" name="Picture 105">
            <a:extLst>
              <a:ext uri="{FF2B5EF4-FFF2-40B4-BE49-F238E27FC236}">
                <a16:creationId xmlns:a16="http://schemas.microsoft.com/office/drawing/2014/main" id="{A22C90F8-74C2-8848-8670-932308C7C82E}"/>
              </a:ext>
            </a:extLst>
          </p:cNvPr>
          <p:cNvPicPr>
            <a:picLocks noChangeAspect="1"/>
          </p:cNvPicPr>
          <p:nvPr/>
        </p:nvPicPr>
        <p:blipFill>
          <a:blip r:embed="rId7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136" y="6380480"/>
            <a:ext cx="205620" cy="252000"/>
          </a:xfrm>
          <a:prstGeom prst="rect">
            <a:avLst/>
          </a:prstGeom>
        </p:spPr>
      </p:pic>
      <p:pic>
        <p:nvPicPr>
          <p:cNvPr id="249" name="Picture 51">
            <a:extLst>
              <a:ext uri="{FF2B5EF4-FFF2-40B4-BE49-F238E27FC236}">
                <a16:creationId xmlns:a16="http://schemas.microsoft.com/office/drawing/2014/main" id="{CF35DADA-B156-3B4B-A5C9-268F66388D5B}"/>
              </a:ext>
            </a:extLst>
          </p:cNvPr>
          <p:cNvPicPr>
            <a:picLocks noChangeAspect="1"/>
          </p:cNvPicPr>
          <p:nvPr/>
        </p:nvPicPr>
        <p:blipFill>
          <a:blip r:embed="rId7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1568" y="6380480"/>
            <a:ext cx="252000" cy="252000"/>
          </a:xfrm>
          <a:prstGeom prst="rect">
            <a:avLst/>
          </a:prstGeom>
        </p:spPr>
      </p:pic>
      <p:pic>
        <p:nvPicPr>
          <p:cNvPr id="250" name="Picture 60">
            <a:extLst>
              <a:ext uri="{FF2B5EF4-FFF2-40B4-BE49-F238E27FC236}">
                <a16:creationId xmlns:a16="http://schemas.microsoft.com/office/drawing/2014/main" id="{C24BF2FF-6364-9F4B-A45C-AEFF1CB57F9D}"/>
              </a:ext>
            </a:extLst>
          </p:cNvPr>
          <p:cNvPicPr>
            <a:picLocks noChangeAspect="1"/>
          </p:cNvPicPr>
          <p:nvPr/>
        </p:nvPicPr>
        <p:blipFill>
          <a:blip r:embed="rId8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942" y="6380480"/>
            <a:ext cx="252000" cy="252000"/>
          </a:xfrm>
          <a:prstGeom prst="rect">
            <a:avLst/>
          </a:prstGeom>
        </p:spPr>
      </p:pic>
      <p:pic>
        <p:nvPicPr>
          <p:cNvPr id="251" name="Picture 63">
            <a:extLst>
              <a:ext uri="{FF2B5EF4-FFF2-40B4-BE49-F238E27FC236}">
                <a16:creationId xmlns:a16="http://schemas.microsoft.com/office/drawing/2014/main" id="{B3E67210-38CB-D748-BAAC-2E4A77D48D1B}"/>
              </a:ext>
            </a:extLst>
          </p:cNvPr>
          <p:cNvPicPr>
            <a:picLocks noChangeAspect="1"/>
          </p:cNvPicPr>
          <p:nvPr/>
        </p:nvPicPr>
        <p:blipFill>
          <a:blip r:embed="rId8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3723" y="6380480"/>
            <a:ext cx="252000" cy="252000"/>
          </a:xfrm>
          <a:prstGeom prst="rect">
            <a:avLst/>
          </a:prstGeom>
        </p:spPr>
      </p:pic>
      <p:pic>
        <p:nvPicPr>
          <p:cNvPr id="252" name="Picture 69">
            <a:extLst>
              <a:ext uri="{FF2B5EF4-FFF2-40B4-BE49-F238E27FC236}">
                <a16:creationId xmlns:a16="http://schemas.microsoft.com/office/drawing/2014/main" id="{21E75D87-4ABF-5F46-A1BD-9A0C1CBC376A}"/>
              </a:ext>
            </a:extLst>
          </p:cNvPr>
          <p:cNvPicPr>
            <a:picLocks noChangeAspect="1"/>
          </p:cNvPicPr>
          <p:nvPr/>
        </p:nvPicPr>
        <p:blipFill>
          <a:blip r:embed="rId8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3596" y="6380480"/>
            <a:ext cx="252000" cy="252000"/>
          </a:xfrm>
          <a:prstGeom prst="rect">
            <a:avLst/>
          </a:prstGeom>
        </p:spPr>
      </p:pic>
      <p:pic>
        <p:nvPicPr>
          <p:cNvPr id="253" name="Picture 54">
            <a:extLst>
              <a:ext uri="{FF2B5EF4-FFF2-40B4-BE49-F238E27FC236}">
                <a16:creationId xmlns:a16="http://schemas.microsoft.com/office/drawing/2014/main" id="{0B0B113B-A13D-2146-BC3A-922B2878C799}"/>
              </a:ext>
            </a:extLst>
          </p:cNvPr>
          <p:cNvPicPr>
            <a:picLocks noChangeAspect="1"/>
          </p:cNvPicPr>
          <p:nvPr/>
        </p:nvPicPr>
        <p:blipFill>
          <a:blip r:embed="rId8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290" y="6380480"/>
            <a:ext cx="252000" cy="252000"/>
          </a:xfrm>
          <a:prstGeom prst="rect">
            <a:avLst/>
          </a:prstGeom>
        </p:spPr>
      </p:pic>
      <p:pic>
        <p:nvPicPr>
          <p:cNvPr id="254" name="Picture 57">
            <a:extLst>
              <a:ext uri="{FF2B5EF4-FFF2-40B4-BE49-F238E27FC236}">
                <a16:creationId xmlns:a16="http://schemas.microsoft.com/office/drawing/2014/main" id="{7528169B-0EC2-DB46-B434-43DF6852D702}"/>
              </a:ext>
            </a:extLst>
          </p:cNvPr>
          <p:cNvPicPr>
            <a:picLocks noChangeAspect="1"/>
          </p:cNvPicPr>
          <p:nvPr/>
        </p:nvPicPr>
        <p:blipFill>
          <a:blip r:embed="rId8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2767" y="6380480"/>
            <a:ext cx="252000" cy="252000"/>
          </a:xfrm>
          <a:prstGeom prst="rect">
            <a:avLst/>
          </a:prstGeom>
        </p:spPr>
      </p:pic>
      <p:sp>
        <p:nvSpPr>
          <p:cNvPr id="255" name="Text Placeholder 2">
            <a:extLst>
              <a:ext uri="{FF2B5EF4-FFF2-40B4-BE49-F238E27FC236}">
                <a16:creationId xmlns:a16="http://schemas.microsoft.com/office/drawing/2014/main" id="{F08184D6-6085-A546-930B-6D61B7FA9202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7874044" y="5899318"/>
            <a:ext cx="4714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24 705</a:t>
            </a:r>
          </a:p>
        </p:txBody>
      </p:sp>
      <p:sp>
        <p:nvSpPr>
          <p:cNvPr id="256" name="Rectangle 37">
            <a:extLst>
              <a:ext uri="{FF2B5EF4-FFF2-40B4-BE49-F238E27FC236}">
                <a16:creationId xmlns:a16="http://schemas.microsoft.com/office/drawing/2014/main" id="{73A3EFBD-BE21-7640-825F-3F79F3F94270}"/>
              </a:ext>
            </a:extLst>
          </p:cNvPr>
          <p:cNvSpPr/>
          <p:nvPr/>
        </p:nvSpPr>
        <p:spPr>
          <a:xfrm>
            <a:off x="4626735" y="3976053"/>
            <a:ext cx="4130733" cy="272415"/>
          </a:xfrm>
          <a:prstGeom prst="roundRect">
            <a:avLst/>
          </a:prstGeom>
          <a:noFill/>
          <a:ln w="28575">
            <a:noFill/>
          </a:ln>
        </p:spPr>
        <p:txBody>
          <a:bodyPr wrap="square" lIns="36000" rIns="36000">
            <a:spAutoFit/>
          </a:bodyPr>
          <a:lstStyle/>
          <a:p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ОБОРОТ НЕМАРКИРОВАННОЙ ПРОДУКЦИИ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2E8047-38AD-4047-8E93-3C49D664599A}"/>
              </a:ext>
            </a:extLst>
          </p:cNvPr>
          <p:cNvGrpSpPr/>
          <p:nvPr/>
        </p:nvGrpSpPr>
        <p:grpSpPr>
          <a:xfrm>
            <a:off x="9842095" y="1430199"/>
            <a:ext cx="1914930" cy="5367338"/>
            <a:chOff x="10318652" y="1314450"/>
            <a:chExt cx="2176463" cy="5367338"/>
          </a:xfrm>
        </p:grpSpPr>
        <p:graphicFrame>
          <p:nvGraphicFramePr>
            <p:cNvPr id="257" name="Chart 3">
              <a:extLst>
                <a:ext uri="{FF2B5EF4-FFF2-40B4-BE49-F238E27FC236}">
                  <a16:creationId xmlns:a16="http://schemas.microsoft.com/office/drawing/2014/main" id="{1216663D-3111-CA4D-A489-1AF54F01373F}"/>
                </a:ext>
              </a:extLst>
            </p:cNvPr>
            <p:cNvGraphicFramePr/>
            <p:nvPr>
              <p:custDataLst>
                <p:tags r:id="rId70"/>
              </p:custDataLst>
              <p:extLst>
                <p:ext uri="{D42A27DB-BD31-4B8C-83A1-F6EECF244321}">
                  <p14:modId xmlns:p14="http://schemas.microsoft.com/office/powerpoint/2010/main" val="1616453357"/>
                </p:ext>
              </p:extLst>
            </p:nvPr>
          </p:nvGraphicFramePr>
          <p:xfrm>
            <a:off x="10318652" y="1314450"/>
            <a:ext cx="2176463" cy="5367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9"/>
            </a:graphicData>
          </a:graphic>
        </p:graphicFrame>
        <p:sp useBgFill="1">
          <p:nvSpPr>
            <p:cNvPr id="258" name="Полилиния 30">
              <a:extLst>
                <a:ext uri="{FF2B5EF4-FFF2-40B4-BE49-F238E27FC236}">
                  <a16:creationId xmlns:a16="http://schemas.microsoft.com/office/drawing/2014/main" id="{DC847738-813B-2340-ADB7-7E91D1D89D5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 bwMode="auto">
            <a:xfrm>
              <a:off x="11836302" y="1457325"/>
              <a:ext cx="165101" cy="398464"/>
            </a:xfrm>
            <a:custGeom>
              <a:avLst/>
              <a:gdLst/>
              <a:ahLst/>
              <a:cxnLst/>
              <a:rect l="0" t="0" r="0" b="0"/>
              <a:pathLst>
                <a:path w="165101" h="398464">
                  <a:moveTo>
                    <a:pt x="165100" y="0"/>
                  </a:moveTo>
                  <a:lnTo>
                    <a:pt x="57150" y="398463"/>
                  </a:lnTo>
                  <a:lnTo>
                    <a:pt x="0" y="398463"/>
                  </a:lnTo>
                  <a:lnTo>
                    <a:pt x="107950" y="0"/>
                  </a:lnTo>
                  <a:close/>
                </a:path>
              </a:pathLst>
            </a:custGeom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 useBgFill="1">
          <p:nvSpPr>
            <p:cNvPr id="259" name="Полилиния 33">
              <a:extLst>
                <a:ext uri="{FF2B5EF4-FFF2-40B4-BE49-F238E27FC236}">
                  <a16:creationId xmlns:a16="http://schemas.microsoft.com/office/drawing/2014/main" id="{F6F07EC0-F03A-FE47-AFCB-ACA4F4F530A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 bwMode="auto">
            <a:xfrm>
              <a:off x="11837890" y="1978025"/>
              <a:ext cx="163513" cy="396876"/>
            </a:xfrm>
            <a:custGeom>
              <a:avLst/>
              <a:gdLst/>
              <a:ahLst/>
              <a:cxnLst/>
              <a:rect l="0" t="0" r="0" b="0"/>
              <a:pathLst>
                <a:path w="163513" h="396876">
                  <a:moveTo>
                    <a:pt x="163512" y="0"/>
                  </a:moveTo>
                  <a:lnTo>
                    <a:pt x="57150" y="396875"/>
                  </a:lnTo>
                  <a:lnTo>
                    <a:pt x="0" y="396875"/>
                  </a:lnTo>
                  <a:lnTo>
                    <a:pt x="106362" y="0"/>
                  </a:lnTo>
                  <a:close/>
                </a:path>
              </a:pathLst>
            </a:custGeom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" name="Полилиния 31">
              <a:extLst>
                <a:ext uri="{FF2B5EF4-FFF2-40B4-BE49-F238E27FC236}">
                  <a16:creationId xmlns:a16="http://schemas.microsoft.com/office/drawing/2014/main" id="{E62F75A6-91B7-124A-A4F7-AE84F25F72B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 bwMode="auto">
            <a:xfrm>
              <a:off x="11837890" y="1978025"/>
              <a:ext cx="106363" cy="396876"/>
            </a:xfrm>
            <a:custGeom>
              <a:avLst/>
              <a:gdLst/>
              <a:ahLst/>
              <a:cxnLst/>
              <a:rect l="0" t="0" r="0" b="0"/>
              <a:pathLst>
                <a:path w="106363" h="396876">
                  <a:moveTo>
                    <a:pt x="106362" y="0"/>
                  </a:moveTo>
                  <a:lnTo>
                    <a:pt x="0" y="396875"/>
                  </a:lnTo>
                </a:path>
              </a:pathLst>
            </a:custGeom>
            <a:ln w="12700" cap="flat" cmpd="sng" algn="ctr">
              <a:solidFill>
                <a:srgbClr val="63666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1" name="Полилиния 32">
              <a:extLst>
                <a:ext uri="{FF2B5EF4-FFF2-40B4-BE49-F238E27FC236}">
                  <a16:creationId xmlns:a16="http://schemas.microsoft.com/office/drawing/2014/main" id="{F43C0F60-3E22-A040-94EA-3E1353D08A5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 bwMode="auto">
            <a:xfrm>
              <a:off x="11895040" y="1978025"/>
              <a:ext cx="106363" cy="396876"/>
            </a:xfrm>
            <a:custGeom>
              <a:avLst/>
              <a:gdLst/>
              <a:ahLst/>
              <a:cxnLst/>
              <a:rect l="0" t="0" r="0" b="0"/>
              <a:pathLst>
                <a:path w="106363" h="396876">
                  <a:moveTo>
                    <a:pt x="106362" y="0"/>
                  </a:moveTo>
                  <a:lnTo>
                    <a:pt x="0" y="396875"/>
                  </a:lnTo>
                </a:path>
              </a:pathLst>
            </a:custGeom>
            <a:ln w="12700" cap="flat" cmpd="sng" algn="ctr">
              <a:solidFill>
                <a:srgbClr val="63666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" name="Полилиния 2">
              <a:extLst>
                <a:ext uri="{FF2B5EF4-FFF2-40B4-BE49-F238E27FC236}">
                  <a16:creationId xmlns:a16="http://schemas.microsoft.com/office/drawing/2014/main" id="{F3780F56-D8C0-534D-A499-A3B3D6E52D6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 bwMode="auto">
            <a:xfrm>
              <a:off x="11893452" y="1457325"/>
              <a:ext cx="107951" cy="398464"/>
            </a:xfrm>
            <a:custGeom>
              <a:avLst/>
              <a:gdLst/>
              <a:ahLst/>
              <a:cxnLst/>
              <a:rect l="0" t="0" r="0" b="0"/>
              <a:pathLst>
                <a:path w="107951" h="398464">
                  <a:moveTo>
                    <a:pt x="107950" y="0"/>
                  </a:moveTo>
                  <a:lnTo>
                    <a:pt x="0" y="398463"/>
                  </a:lnTo>
                </a:path>
              </a:pathLst>
            </a:custGeom>
            <a:ln w="12700" cap="flat" cmpd="sng" algn="ctr">
              <a:solidFill>
                <a:srgbClr val="63666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" name="Полилиния 1">
              <a:extLst>
                <a:ext uri="{FF2B5EF4-FFF2-40B4-BE49-F238E27FC236}">
                  <a16:creationId xmlns:a16="http://schemas.microsoft.com/office/drawing/2014/main" id="{9B595F51-3022-264E-BD40-CEFC3D1C457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 bwMode="auto">
            <a:xfrm>
              <a:off x="11836302" y="1457325"/>
              <a:ext cx="107951" cy="398464"/>
            </a:xfrm>
            <a:custGeom>
              <a:avLst/>
              <a:gdLst/>
              <a:ahLst/>
              <a:cxnLst/>
              <a:rect l="0" t="0" r="0" b="0"/>
              <a:pathLst>
                <a:path w="107951" h="398464">
                  <a:moveTo>
                    <a:pt x="107950" y="0"/>
                  </a:moveTo>
                  <a:lnTo>
                    <a:pt x="0" y="398463"/>
                  </a:lnTo>
                </a:path>
              </a:pathLst>
            </a:custGeom>
            <a:ln w="9525" cap="flat" cmpd="sng" algn="ctr">
              <a:solidFill>
                <a:srgbClr val="63666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5734E60B-93BF-9A42-A82C-0D89BF4EABE5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auto">
          <a:xfrm>
            <a:off x="8840401" y="4304969"/>
            <a:ext cx="100348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D7FC388-C32A-4BA0-BD61-57D448DD25CB}" type="datetime'''''''''Са''''нк''т''''-''П''е''те''''''''рб''ург'''''">
              <a:rPr lang="ru-RU" altLang="en-US" sz="1000" smtClean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Санкт-Петербург</a:t>
            </a:fld>
            <a:endParaRPr lang="ru-RU" sz="10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FB0B6B93-45BB-744A-B854-E9F6651BF4F8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10521833" y="4809987"/>
            <a:ext cx="665163" cy="165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9 678 226</a:t>
            </a:r>
            <a:endParaRPr lang="ru-RU" sz="1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6" name="Text Placeholder 2">
            <a:extLst>
              <a:ext uri="{FF2B5EF4-FFF2-40B4-BE49-F238E27FC236}">
                <a16:creationId xmlns:a16="http://schemas.microsoft.com/office/drawing/2014/main" id="{5D408A2A-A30B-5247-91B3-11C3596043BE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10163102" y="4290874"/>
            <a:ext cx="6651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F52E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17 126 199</a:t>
            </a: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0DEFC73A-6198-5046-965C-DF6565EA5089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10163102" y="3770174"/>
            <a:ext cx="6651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F52E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21 635 638</a:t>
            </a:r>
          </a:p>
        </p:txBody>
      </p:sp>
      <p:sp>
        <p:nvSpPr>
          <p:cNvPr id="268" name="Text Placeholder 2">
            <a:extLst>
              <a:ext uri="{FF2B5EF4-FFF2-40B4-BE49-F238E27FC236}">
                <a16:creationId xmlns:a16="http://schemas.microsoft.com/office/drawing/2014/main" id="{5DAD9F7D-1667-3F4F-9F73-90ADE46824C4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auto">
          <a:xfrm>
            <a:off x="9188253" y="3194319"/>
            <a:ext cx="6556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Ростовская</a:t>
            </a:r>
          </a:p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область</a:t>
            </a:r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0CB452E8-99F4-B549-8521-3B3BDE9769A0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10163102" y="3249474"/>
            <a:ext cx="742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F52E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25 601 744</a:t>
            </a:r>
          </a:p>
        </p:txBody>
      </p:sp>
      <p:sp>
        <p:nvSpPr>
          <p:cNvPr id="270" name="Text Placeholder 2">
            <a:extLst>
              <a:ext uri="{FF2B5EF4-FFF2-40B4-BE49-F238E27FC236}">
                <a16:creationId xmlns:a16="http://schemas.microsoft.com/office/drawing/2014/main" id="{5B52CD53-A102-7942-8EDA-CA99B809EAF6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10163102" y="2728774"/>
            <a:ext cx="742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F52E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26 201 607</a:t>
            </a:r>
          </a:p>
        </p:txBody>
      </p:sp>
      <p:sp>
        <p:nvSpPr>
          <p:cNvPr id="271" name="Text Placeholder 2">
            <a:extLst>
              <a:ext uri="{FF2B5EF4-FFF2-40B4-BE49-F238E27FC236}">
                <a16:creationId xmlns:a16="http://schemas.microsoft.com/office/drawing/2014/main" id="{F5CDAA2F-ECD1-3E42-AA89-EAC9AB9C7BE0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10163102" y="2209662"/>
            <a:ext cx="742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F52E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46 665 258</a:t>
            </a:r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09DE44EB-A638-8045-A6E1-4A4BD864B3FB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auto">
          <a:xfrm>
            <a:off x="9164143" y="5796231"/>
            <a:ext cx="6797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Республика</a:t>
            </a:r>
          </a:p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Татарстан</a:t>
            </a:r>
          </a:p>
        </p:txBody>
      </p:sp>
      <p:sp>
        <p:nvSpPr>
          <p:cNvPr id="273" name="Text Placeholder 2">
            <a:extLst>
              <a:ext uri="{FF2B5EF4-FFF2-40B4-BE49-F238E27FC236}">
                <a16:creationId xmlns:a16="http://schemas.microsoft.com/office/drawing/2014/main" id="{35AF146C-EDA1-8A40-BB35-4CF2BC14F6DC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10521833" y="5330687"/>
            <a:ext cx="665163" cy="165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8 908 138</a:t>
            </a:r>
          </a:p>
        </p:txBody>
      </p:sp>
      <p:sp>
        <p:nvSpPr>
          <p:cNvPr id="274" name="Text Placeholder 2">
            <a:extLst>
              <a:ext uri="{FF2B5EF4-FFF2-40B4-BE49-F238E27FC236}">
                <a16:creationId xmlns:a16="http://schemas.microsoft.com/office/drawing/2014/main" id="{F31C8567-6F3F-AA49-93CD-FEBE018D0DE0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auto">
          <a:xfrm>
            <a:off x="8875604" y="5275531"/>
            <a:ext cx="9682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Ставропольский</a:t>
            </a:r>
          </a:p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край</a:t>
            </a:r>
          </a:p>
        </p:txBody>
      </p:sp>
      <p:sp>
        <p:nvSpPr>
          <p:cNvPr id="275" name="Text Placeholder 2">
            <a:extLst>
              <a:ext uri="{FF2B5EF4-FFF2-40B4-BE49-F238E27FC236}">
                <a16:creationId xmlns:a16="http://schemas.microsoft.com/office/drawing/2014/main" id="{2BD4FDA6-B51B-8C40-AF6E-92C073FE83E2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10163102" y="1688962"/>
            <a:ext cx="742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F52E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80 684 067</a:t>
            </a:r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EC28FE82-47D9-054E-A292-318B4931BD03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10521833" y="5851387"/>
            <a:ext cx="665163" cy="165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8 087 180</a:t>
            </a:r>
            <a:endParaRPr lang="ru-RU" sz="1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7" name="Text Placeholder 2">
            <a:extLst>
              <a:ext uri="{FF2B5EF4-FFF2-40B4-BE49-F238E27FC236}">
                <a16:creationId xmlns:a16="http://schemas.microsoft.com/office/drawing/2014/main" id="{B036303E-85A6-AD4F-8F7B-FCD003E46AD9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auto">
          <a:xfrm>
            <a:off x="9239485" y="4754831"/>
            <a:ext cx="6043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Иркутская</a:t>
            </a:r>
          </a:p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область</a:t>
            </a:r>
          </a:p>
        </p:txBody>
      </p:sp>
      <p:sp>
        <p:nvSpPr>
          <p:cNvPr id="278" name="Text Placeholder 2">
            <a:extLst>
              <a:ext uri="{FF2B5EF4-FFF2-40B4-BE49-F238E27FC236}">
                <a16:creationId xmlns:a16="http://schemas.microsoft.com/office/drawing/2014/main" id="{CDA09C92-134B-8F4F-BBF9-DB3FB055DC90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10521833" y="6370499"/>
            <a:ext cx="665163" cy="165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8 081 250</a:t>
            </a:r>
            <a:endParaRPr lang="ru-RU" sz="1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9" name="Text Placeholder 2">
            <a:extLst>
              <a:ext uri="{FF2B5EF4-FFF2-40B4-BE49-F238E27FC236}">
                <a16:creationId xmlns:a16="http://schemas.microsoft.com/office/drawing/2014/main" id="{C665A0B0-63CD-8941-B4CB-FA7B634B9C50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auto">
          <a:xfrm>
            <a:off x="9144972" y="3715019"/>
            <a:ext cx="6989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Ивановская</a:t>
            </a:r>
          </a:p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область</a:t>
            </a:r>
            <a:endParaRPr lang="ru-RU" sz="10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0" name="Text Placeholder 2">
            <a:extLst>
              <a:ext uri="{FF2B5EF4-FFF2-40B4-BE49-F238E27FC236}">
                <a16:creationId xmlns:a16="http://schemas.microsoft.com/office/drawing/2014/main" id="{EEA68487-E585-6A48-B9E6-B78DCB87FDBE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9396644" y="2223756"/>
            <a:ext cx="44723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Москва</a:t>
            </a:r>
            <a:endParaRPr lang="ru-RU" sz="10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1" name="Text Placeholder 2">
            <a:extLst>
              <a:ext uri="{FF2B5EF4-FFF2-40B4-BE49-F238E27FC236}">
                <a16:creationId xmlns:a16="http://schemas.microsoft.com/office/drawing/2014/main" id="{AB2BD5BE-F193-4D46-90CE-55B4E28AE861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auto">
          <a:xfrm>
            <a:off x="9133750" y="2673619"/>
            <a:ext cx="7101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Московская</a:t>
            </a:r>
          </a:p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область</a:t>
            </a:r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5ADF9BE5-EC66-7F4A-8D5B-FD3C58386697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auto">
          <a:xfrm>
            <a:off x="9019874" y="6315344"/>
            <a:ext cx="824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Свердловская</a:t>
            </a:r>
          </a:p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область</a:t>
            </a:r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FC13D7CB-C767-1848-8539-844920033AE8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auto">
          <a:xfrm>
            <a:off x="8938184" y="1633806"/>
            <a:ext cx="9056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Краснодарский</a:t>
            </a:r>
            <a:endParaRPr lang="en-US" altLang="en-US" sz="10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край</a:t>
            </a:r>
            <a:endParaRPr lang="ru-RU" sz="10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84" name="Rectangle 37">
            <a:extLst>
              <a:ext uri="{FF2B5EF4-FFF2-40B4-BE49-F238E27FC236}">
                <a16:creationId xmlns:a16="http://schemas.microsoft.com/office/drawing/2014/main" id="{78B59126-BF43-504F-89C3-466347FC62ED}"/>
              </a:ext>
            </a:extLst>
          </p:cNvPr>
          <p:cNvSpPr/>
          <p:nvPr/>
        </p:nvSpPr>
        <p:spPr>
          <a:xfrm>
            <a:off x="8808963" y="1249712"/>
            <a:ext cx="2845607" cy="272415"/>
          </a:xfrm>
          <a:prstGeom prst="roundRect">
            <a:avLst/>
          </a:prstGeom>
          <a:noFill/>
          <a:ln w="28575">
            <a:noFill/>
          </a:ln>
        </p:spPr>
        <p:txBody>
          <a:bodyPr wrap="square" lIns="36000" rIns="36000">
            <a:spAutoFit/>
          </a:bodyPr>
          <a:lstStyle/>
          <a:p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ТОП-10 СУБЪЕКТОВ РФ ПО НАРУШЕНИЯМ</a:t>
            </a:r>
          </a:p>
        </p:txBody>
      </p:sp>
    </p:spTree>
    <p:extLst>
      <p:ext uri="{BB962C8B-B14F-4D97-AF65-F5344CB8AC3E}">
        <p14:creationId xmlns:p14="http://schemas.microsoft.com/office/powerpoint/2010/main" val="293350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defTabSz="1215253"/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Выявленные отклонения за 7 месяцев 2022 г. в Калининградской области (45 из 85)</a:t>
            </a:r>
          </a:p>
        </p:txBody>
      </p:sp>
      <p:sp>
        <p:nvSpPr>
          <p:cNvPr id="156" name="Rounded Rectangle 138">
            <a:extLst>
              <a:ext uri="{FF2B5EF4-FFF2-40B4-BE49-F238E27FC236}">
                <a16:creationId xmlns:a16="http://schemas.microsoft.com/office/drawing/2014/main" id="{8E75B5BA-5861-504F-9EDD-2A2FD007BA15}"/>
              </a:ext>
            </a:extLst>
          </p:cNvPr>
          <p:cNvSpPr/>
          <p:nvPr/>
        </p:nvSpPr>
        <p:spPr>
          <a:xfrm>
            <a:off x="515999" y="1585731"/>
            <a:ext cx="2163665" cy="4560425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lvl="0" algn="ctr">
              <a:defRPr/>
            </a:pPr>
            <a:endParaRPr lang="en-US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defRPr/>
            </a:pPr>
            <a:endParaRPr lang="en-US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defRPr/>
            </a:pPr>
            <a:endParaRPr lang="en-US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defRPr/>
            </a:pPr>
            <a:endParaRPr lang="en-US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defRPr/>
            </a:pPr>
            <a:endParaRPr lang="en-US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ОБУВЬ</a:t>
            </a:r>
          </a:p>
          <a:p>
            <a:pPr lvl="0" algn="ctr">
              <a:defRPr/>
            </a:pPr>
            <a:endParaRPr lang="ru-RU" sz="14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повторных продаж</a:t>
            </a:r>
          </a:p>
          <a:p>
            <a:pPr algn="ctr"/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2,9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случаев оборота товаров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некорректными документами соответствия ТР ТС</a:t>
            </a:r>
          </a:p>
          <a:p>
            <a:pPr algn="ctr"/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976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случаев оборота товаров без регистрации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ГИС МТ</a:t>
            </a:r>
          </a:p>
        </p:txBody>
      </p:sp>
      <p:sp>
        <p:nvSpPr>
          <p:cNvPr id="157" name="Rounded Rectangle 138">
            <a:extLst>
              <a:ext uri="{FF2B5EF4-FFF2-40B4-BE49-F238E27FC236}">
                <a16:creationId xmlns:a16="http://schemas.microsoft.com/office/drawing/2014/main" id="{325AE217-6DD4-D842-9182-E8E0B4AC24A1}"/>
              </a:ext>
            </a:extLst>
          </p:cNvPr>
          <p:cNvSpPr/>
          <p:nvPr/>
        </p:nvSpPr>
        <p:spPr>
          <a:xfrm>
            <a:off x="2765083" y="1585731"/>
            <a:ext cx="2163665" cy="4560425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ТАБАК</a:t>
            </a:r>
            <a:endParaRPr lang="x-none" sz="1400" b="1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310 тыс.</a:t>
            </a:r>
            <a:endParaRPr lang="en-US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повторных продаж 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178 тыс.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случаев оборота товаров без регистрации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ГИС МТ</a:t>
            </a:r>
          </a:p>
          <a:p>
            <a:pPr algn="ctr"/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727 тыс.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случаев нарушения установленных цен</a:t>
            </a:r>
          </a:p>
        </p:txBody>
      </p:sp>
      <p:sp>
        <p:nvSpPr>
          <p:cNvPr id="158" name="Rounded Rectangle 138">
            <a:extLst>
              <a:ext uri="{FF2B5EF4-FFF2-40B4-BE49-F238E27FC236}">
                <a16:creationId xmlns:a16="http://schemas.microsoft.com/office/drawing/2014/main" id="{694A5F37-FDC0-D24A-AEA5-E573F71294F6}"/>
              </a:ext>
            </a:extLst>
          </p:cNvPr>
          <p:cNvSpPr/>
          <p:nvPr/>
        </p:nvSpPr>
        <p:spPr>
          <a:xfrm>
            <a:off x="5014167" y="1585731"/>
            <a:ext cx="2163665" cy="4560425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ЛЕГПРОМ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x-none" sz="1400" b="1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15,8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повторных продаж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44 тыс.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случаев оборота товаров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некорректными документами соответствия ТР ТС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1,7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случаев оборота товаров без регистрации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ГИС МТ</a:t>
            </a: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9" name="Rounded Rectangle 138">
            <a:extLst>
              <a:ext uri="{FF2B5EF4-FFF2-40B4-BE49-F238E27FC236}">
                <a16:creationId xmlns:a16="http://schemas.microsoft.com/office/drawing/2014/main" id="{9ADA5AB2-0D4D-C146-BEF6-63B3624A5C80}"/>
              </a:ext>
            </a:extLst>
          </p:cNvPr>
          <p:cNvSpPr/>
          <p:nvPr/>
        </p:nvSpPr>
        <p:spPr>
          <a:xfrm>
            <a:off x="7263251" y="1585731"/>
            <a:ext cx="2163665" cy="4560425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МОЛОКО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21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повторных продаж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8,5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случаев реализации товаров с истекшим сроком годности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350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случаев оборота товаров без регистрации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ГИС МТ</a:t>
            </a: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0" name="Rounded Rectangle 138">
            <a:extLst>
              <a:ext uri="{FF2B5EF4-FFF2-40B4-BE49-F238E27FC236}">
                <a16:creationId xmlns:a16="http://schemas.microsoft.com/office/drawing/2014/main" id="{E1A3C078-F676-6D40-9B69-F5F607B2D018}"/>
              </a:ext>
            </a:extLst>
          </p:cNvPr>
          <p:cNvSpPr/>
          <p:nvPr/>
        </p:nvSpPr>
        <p:spPr>
          <a:xfrm>
            <a:off x="9512334" y="1585731"/>
            <a:ext cx="2163665" cy="4560425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ПАРФЮМЕРИЯ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1,1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повторных продаж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317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случаев оборота немаркированной продукции</a:t>
            </a:r>
          </a:p>
          <a:p>
            <a:pPr algn="ctr"/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215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случаев оборота товаров без регистрации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ГИС МТ</a:t>
            </a: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86A8746-4C36-2645-B634-FD0E897A8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6246" y="1840373"/>
            <a:ext cx="823170" cy="720000"/>
          </a:xfrm>
          <a:prstGeom prst="rect">
            <a:avLst/>
          </a:prstGeom>
        </p:spPr>
      </p:pic>
      <p:pic>
        <p:nvPicPr>
          <p:cNvPr id="164" name="Graphic 163">
            <a:extLst>
              <a:ext uri="{FF2B5EF4-FFF2-40B4-BE49-F238E27FC236}">
                <a16:creationId xmlns:a16="http://schemas.microsoft.com/office/drawing/2014/main" id="{ABDA7880-1CD1-E041-A814-90E027391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84835" y="1840373"/>
            <a:ext cx="524160" cy="720000"/>
          </a:xfrm>
          <a:prstGeom prst="rect">
            <a:avLst/>
          </a:prstGeom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1C07A668-7EC8-C34C-B346-E66504CBAD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90719" y="1840373"/>
            <a:ext cx="610560" cy="720000"/>
          </a:xfrm>
          <a:prstGeom prst="rect">
            <a:avLst/>
          </a:prstGeom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CE4C30FB-E3A8-2D4E-9D3D-2EE878DB43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051324" y="1840373"/>
            <a:ext cx="587519" cy="720000"/>
          </a:xfrm>
          <a:prstGeom prst="rect">
            <a:avLst/>
          </a:prstGeom>
        </p:spPr>
      </p:pic>
      <p:pic>
        <p:nvPicPr>
          <p:cNvPr id="167" name="Graphic 166">
            <a:extLst>
              <a:ext uri="{FF2B5EF4-FFF2-40B4-BE49-F238E27FC236}">
                <a16:creationId xmlns:a16="http://schemas.microsoft.com/office/drawing/2014/main" id="{51E2512F-55E2-384E-A56A-C932386E18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310007" y="1840373"/>
            <a:ext cx="568319" cy="720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91B59D-7805-C94B-A204-859AC4DFB161}"/>
              </a:ext>
            </a:extLst>
          </p:cNvPr>
          <p:cNvCxnSpPr>
            <a:cxnSpLocks/>
          </p:cNvCxnSpPr>
          <p:nvPr/>
        </p:nvCxnSpPr>
        <p:spPr>
          <a:xfrm>
            <a:off x="718155" y="3750198"/>
            <a:ext cx="175935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2A063A0-CDBA-324D-9208-363C7400B311}"/>
              </a:ext>
            </a:extLst>
          </p:cNvPr>
          <p:cNvCxnSpPr>
            <a:cxnSpLocks/>
          </p:cNvCxnSpPr>
          <p:nvPr/>
        </p:nvCxnSpPr>
        <p:spPr>
          <a:xfrm>
            <a:off x="718155" y="4977114"/>
            <a:ext cx="175935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1BA03B5C-7FA6-6840-9729-00D60489C808}"/>
              </a:ext>
            </a:extLst>
          </p:cNvPr>
          <p:cNvCxnSpPr>
            <a:cxnSpLocks/>
          </p:cNvCxnSpPr>
          <p:nvPr/>
        </p:nvCxnSpPr>
        <p:spPr>
          <a:xfrm>
            <a:off x="2967239" y="3750198"/>
            <a:ext cx="175935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C6A9C9EF-F428-A74B-9067-7DB3522F013D}"/>
              </a:ext>
            </a:extLst>
          </p:cNvPr>
          <p:cNvCxnSpPr>
            <a:cxnSpLocks/>
          </p:cNvCxnSpPr>
          <p:nvPr/>
        </p:nvCxnSpPr>
        <p:spPr>
          <a:xfrm>
            <a:off x="2967239" y="4977114"/>
            <a:ext cx="175935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8BE69992-0EED-7544-B4F3-02B27D5DC9E0}"/>
              </a:ext>
            </a:extLst>
          </p:cNvPr>
          <p:cNvCxnSpPr>
            <a:cxnSpLocks/>
          </p:cNvCxnSpPr>
          <p:nvPr/>
        </p:nvCxnSpPr>
        <p:spPr>
          <a:xfrm>
            <a:off x="5216323" y="3750198"/>
            <a:ext cx="175935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6CD1157B-C4B5-D046-8B4E-58A75FEDB6FA}"/>
              </a:ext>
            </a:extLst>
          </p:cNvPr>
          <p:cNvCxnSpPr>
            <a:cxnSpLocks/>
          </p:cNvCxnSpPr>
          <p:nvPr/>
        </p:nvCxnSpPr>
        <p:spPr>
          <a:xfrm>
            <a:off x="5216323" y="4977114"/>
            <a:ext cx="175935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B33C5EF7-BCE3-8943-BD4F-C254A82C0FFC}"/>
              </a:ext>
            </a:extLst>
          </p:cNvPr>
          <p:cNvCxnSpPr>
            <a:cxnSpLocks/>
          </p:cNvCxnSpPr>
          <p:nvPr/>
        </p:nvCxnSpPr>
        <p:spPr>
          <a:xfrm>
            <a:off x="7465407" y="3750198"/>
            <a:ext cx="175935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E952AF6C-0820-5348-BEAA-669BF2138C3F}"/>
              </a:ext>
            </a:extLst>
          </p:cNvPr>
          <p:cNvCxnSpPr>
            <a:cxnSpLocks/>
          </p:cNvCxnSpPr>
          <p:nvPr/>
        </p:nvCxnSpPr>
        <p:spPr>
          <a:xfrm>
            <a:off x="7465407" y="4977114"/>
            <a:ext cx="175935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A5A22880-B0A4-3A4A-A9A0-1DEC1E107345}"/>
              </a:ext>
            </a:extLst>
          </p:cNvPr>
          <p:cNvCxnSpPr>
            <a:cxnSpLocks/>
          </p:cNvCxnSpPr>
          <p:nvPr/>
        </p:nvCxnSpPr>
        <p:spPr>
          <a:xfrm>
            <a:off x="9714490" y="3750198"/>
            <a:ext cx="175935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40BF6CB9-5D34-8045-BC31-3DFB2533F9DD}"/>
              </a:ext>
            </a:extLst>
          </p:cNvPr>
          <p:cNvCxnSpPr>
            <a:cxnSpLocks/>
          </p:cNvCxnSpPr>
          <p:nvPr/>
        </p:nvCxnSpPr>
        <p:spPr>
          <a:xfrm>
            <a:off x="9714490" y="4977114"/>
            <a:ext cx="175935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04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894123-A0DF-5647-B346-7F9DDAB8AFD9}"/>
              </a:ext>
            </a:extLst>
          </p:cNvPr>
          <p:cNvSpPr/>
          <p:nvPr/>
        </p:nvSpPr>
        <p:spPr>
          <a:xfrm>
            <a:off x="0" y="3913776"/>
            <a:ext cx="12192000" cy="2944223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Пилотный проект по предоставлению данных об отклонениях участникам оборота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Прямая со стрелкой 7">
            <a:extLst>
              <a:ext uri="{FF2B5EF4-FFF2-40B4-BE49-F238E27FC236}">
                <a16:creationId xmlns:a16="http://schemas.microsoft.com/office/drawing/2014/main" id="{61378004-59FE-D94A-8CE0-2360BCC079A2}"/>
              </a:ext>
            </a:extLst>
          </p:cNvPr>
          <p:cNvCxnSpPr>
            <a:cxnSpLocks/>
          </p:cNvCxnSpPr>
          <p:nvPr/>
        </p:nvCxnSpPr>
        <p:spPr>
          <a:xfrm flipV="1">
            <a:off x="516000" y="2678908"/>
            <a:ext cx="11160000" cy="6350"/>
          </a:xfrm>
          <a:prstGeom prst="straightConnector1">
            <a:avLst/>
          </a:prstGeom>
          <a:ln w="25400">
            <a:solidFill>
              <a:srgbClr val="63666A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131">
            <a:extLst>
              <a:ext uri="{FF2B5EF4-FFF2-40B4-BE49-F238E27FC236}">
                <a16:creationId xmlns:a16="http://schemas.microsoft.com/office/drawing/2014/main" id="{E2D849A0-5124-3C49-8CF3-33E0A4AA9915}"/>
              </a:ext>
            </a:extLst>
          </p:cNvPr>
          <p:cNvSpPr/>
          <p:nvPr/>
        </p:nvSpPr>
        <p:spPr>
          <a:xfrm>
            <a:off x="1726348" y="2496102"/>
            <a:ext cx="1299600" cy="36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01.07.2022</a:t>
            </a:r>
          </a:p>
        </p:txBody>
      </p:sp>
      <p:sp>
        <p:nvSpPr>
          <p:cNvPr id="25" name="Скругленный прямоугольник 131">
            <a:extLst>
              <a:ext uri="{FF2B5EF4-FFF2-40B4-BE49-F238E27FC236}">
                <a16:creationId xmlns:a16="http://schemas.microsoft.com/office/drawing/2014/main" id="{20E89327-67A6-3445-8B7D-18EA47A82BEE}"/>
              </a:ext>
            </a:extLst>
          </p:cNvPr>
          <p:cNvSpPr/>
          <p:nvPr/>
        </p:nvSpPr>
        <p:spPr>
          <a:xfrm>
            <a:off x="9166348" y="2496102"/>
            <a:ext cx="1299600" cy="36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01.10.2022</a:t>
            </a:r>
          </a:p>
        </p:txBody>
      </p:sp>
      <p:sp>
        <p:nvSpPr>
          <p:cNvPr id="26" name="Скругленный прямоугольник 131">
            <a:extLst>
              <a:ext uri="{FF2B5EF4-FFF2-40B4-BE49-F238E27FC236}">
                <a16:creationId xmlns:a16="http://schemas.microsoft.com/office/drawing/2014/main" id="{1BB864B6-4A9C-404D-94F9-A53B2AC37747}"/>
              </a:ext>
            </a:extLst>
          </p:cNvPr>
          <p:cNvSpPr/>
          <p:nvPr/>
        </p:nvSpPr>
        <p:spPr>
          <a:xfrm>
            <a:off x="5446348" y="2496102"/>
            <a:ext cx="1299600" cy="36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01.09.2022</a:t>
            </a:r>
          </a:p>
        </p:txBody>
      </p:sp>
      <p:sp>
        <p:nvSpPr>
          <p:cNvPr id="30" name="Rounded Rectangle 4">
            <a:extLst>
              <a:ext uri="{FF2B5EF4-FFF2-40B4-BE49-F238E27FC236}">
                <a16:creationId xmlns:a16="http://schemas.microsoft.com/office/drawing/2014/main" id="{72CC07F5-0ED5-C148-8923-8FD38877FD7D}"/>
              </a:ext>
            </a:extLst>
          </p:cNvPr>
          <p:cNvSpPr/>
          <p:nvPr/>
        </p:nvSpPr>
        <p:spPr>
          <a:xfrm>
            <a:off x="1631492" y="2905774"/>
            <a:ext cx="1489016" cy="309354"/>
          </a:xfrm>
          <a:prstGeom prst="roundRect">
            <a:avLst>
              <a:gd name="adj" fmla="val 10075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 defTabSz="1193566" hangingPunct="0"/>
            <a:r>
              <a:rPr lang="ru-RU" sz="13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Начало пилота</a:t>
            </a:r>
            <a:endParaRPr lang="ru-RU" sz="13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D8E5D783-7F39-6348-AAEB-4FC9F0769C5E}"/>
              </a:ext>
            </a:extLst>
          </p:cNvPr>
          <p:cNvSpPr/>
          <p:nvPr/>
        </p:nvSpPr>
        <p:spPr>
          <a:xfrm>
            <a:off x="5140439" y="2905774"/>
            <a:ext cx="1911123" cy="527609"/>
          </a:xfrm>
          <a:prstGeom prst="roundRect">
            <a:avLst>
              <a:gd name="adj" fmla="val 10075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 defTabSz="1193566" hangingPunct="0"/>
            <a:r>
              <a:rPr lang="ru-RU" sz="13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Окончание пилота, сбор обратной связи</a:t>
            </a:r>
            <a:endParaRPr lang="ru-RU" sz="13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1C8D08A7-7A39-FB4F-8072-35446ED32937}"/>
              </a:ext>
            </a:extLst>
          </p:cNvPr>
          <p:cNvSpPr/>
          <p:nvPr/>
        </p:nvSpPr>
        <p:spPr>
          <a:xfrm>
            <a:off x="8496777" y="2905774"/>
            <a:ext cx="2638446" cy="732681"/>
          </a:xfrm>
          <a:prstGeom prst="roundRect">
            <a:avLst>
              <a:gd name="adj" fmla="val 10075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 defTabSz="1193566" hangingPunct="0"/>
            <a:r>
              <a:rPr lang="ru-RU" sz="13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Расширение функционала пилота на всех участников оборота товаров</a:t>
            </a:r>
            <a:endParaRPr lang="ru-RU" sz="13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9D64EBA-9185-AF47-B099-1F21705EC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548" y="1629488"/>
            <a:ext cx="601200" cy="717994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E17B8A9C-C7F5-7A46-B3A7-91DFBA8CA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36000" y="1688234"/>
            <a:ext cx="720000" cy="7200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DBD71055-92EF-C248-A9EE-47738514D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456000" y="1652016"/>
            <a:ext cx="720000" cy="720000"/>
          </a:xfrm>
          <a:prstGeom prst="rect">
            <a:avLst/>
          </a:prstGeom>
        </p:spPr>
      </p:pic>
      <p:sp>
        <p:nvSpPr>
          <p:cNvPr id="44" name="Rounded Rectangle 4">
            <a:extLst>
              <a:ext uri="{FF2B5EF4-FFF2-40B4-BE49-F238E27FC236}">
                <a16:creationId xmlns:a16="http://schemas.microsoft.com/office/drawing/2014/main" id="{B24EE259-0943-7D4A-A4FF-50AE7CBB6932}"/>
              </a:ext>
            </a:extLst>
          </p:cNvPr>
          <p:cNvSpPr/>
          <p:nvPr/>
        </p:nvSpPr>
        <p:spPr>
          <a:xfrm>
            <a:off x="516001" y="4300052"/>
            <a:ext cx="5400000" cy="1964670"/>
          </a:xfrm>
          <a:prstGeom prst="roundRect">
            <a:avLst>
              <a:gd name="adj" fmla="val 10075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marL="285750" lvl="0" indent="-285750" defTabSz="1193566" hangingPunct="0">
              <a:spcBef>
                <a:spcPts val="1000"/>
              </a:spcBef>
              <a:buBlip>
                <a:blip r:embed="rId8"/>
              </a:buBlip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Пилотный проект направлен на проактивное информирование участников оборота о выявляемых нарушениях и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самообеление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добросовестных хозяйствующих субъектов.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marL="285750" lvl="0" indent="-285750" defTabSz="1193566" hangingPunct="0">
              <a:spcBef>
                <a:spcPts val="1000"/>
              </a:spcBef>
              <a:buBlip>
                <a:blip r:embed="rId8"/>
              </a:buBlip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Снижение «шума» в данных, не влияющего на легальный оборот.</a:t>
            </a:r>
          </a:p>
          <a:p>
            <a:pPr marL="285750" lvl="0" indent="-285750" defTabSz="1193566" hangingPunct="0">
              <a:spcBef>
                <a:spcPts val="1000"/>
              </a:spcBef>
              <a:buBlip>
                <a:blip r:embed="rId8"/>
              </a:buBlip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Внедрение риск-ориентированного подхода.</a:t>
            </a:r>
          </a:p>
        </p:txBody>
      </p:sp>
      <p:sp>
        <p:nvSpPr>
          <p:cNvPr id="45" name="Прямоугольник 1">
            <a:extLst>
              <a:ext uri="{FF2B5EF4-FFF2-40B4-BE49-F238E27FC236}">
                <a16:creationId xmlns:a16="http://schemas.microsoft.com/office/drawing/2014/main" id="{9B9E64BD-46EF-EB4B-AF02-225D54521ED0}"/>
              </a:ext>
            </a:extLst>
          </p:cNvPr>
          <p:cNvSpPr/>
          <p:nvPr/>
        </p:nvSpPr>
        <p:spPr>
          <a:xfrm>
            <a:off x="6276000" y="4300052"/>
            <a:ext cx="5400000" cy="185691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lvl="0" indent="-285750" defTabSz="1193566" hangingPunct="0">
              <a:spcBef>
                <a:spcPts val="1000"/>
              </a:spcBef>
              <a:buBlip>
                <a:blip r:embed="rId8"/>
              </a:buBlip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В пилоте участвуют 63 участника оборота из всех товарных групп.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marL="285750" indent="-285750" defTabSz="1193566" hangingPunct="0">
              <a:spcBef>
                <a:spcPts val="1000"/>
              </a:spcBef>
              <a:buBlip>
                <a:blip r:embed="rId8"/>
              </a:buBlip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Ежемесячный прирост выявляемых нарушений сократился в 2 раза.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marL="285750" indent="-285750" defTabSz="1193566" hangingPunct="0">
              <a:spcBef>
                <a:spcPts val="1000"/>
              </a:spcBef>
              <a:buBlip>
                <a:blip r:embed="rId8"/>
              </a:buBlip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Данные предоставляются в Едином Личном кабинете Честного знака, автоматизировано через собственные учетные системы участников оборота.</a:t>
            </a:r>
          </a:p>
        </p:txBody>
      </p:sp>
    </p:spTree>
    <p:extLst>
      <p:ext uri="{BB962C8B-B14F-4D97-AF65-F5344CB8AC3E}">
        <p14:creationId xmlns:p14="http://schemas.microsoft.com/office/powerpoint/2010/main" val="406462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8">
            <a:extLst>
              <a:ext uri="{FF2B5EF4-FFF2-40B4-BE49-F238E27FC236}">
                <a16:creationId xmlns:a16="http://schemas.microsoft.com/office/drawing/2014/main" id="{50C42B22-7719-C24A-9F3F-5BCB3D3010A2}"/>
              </a:ext>
            </a:extLst>
          </p:cNvPr>
          <p:cNvSpPr/>
          <p:nvPr/>
        </p:nvSpPr>
        <p:spPr>
          <a:xfrm>
            <a:off x="516000" y="1261641"/>
            <a:ext cx="4889377" cy="5236359"/>
          </a:xfrm>
          <a:prstGeom prst="roundRect">
            <a:avLst>
              <a:gd name="adj" fmla="val 27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Общая динамика и тренды за время пилотного проекта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5">
            <a:extLst>
              <a:ext uri="{FF2B5EF4-FFF2-40B4-BE49-F238E27FC236}">
                <a16:creationId xmlns:a16="http://schemas.microsoft.com/office/drawing/2014/main" id="{96983994-2374-F546-A365-1E8E76A6129A}"/>
              </a:ext>
            </a:extLst>
          </p:cNvPr>
          <p:cNvSpPr/>
          <p:nvPr/>
        </p:nvSpPr>
        <p:spPr>
          <a:xfrm>
            <a:off x="641293" y="4889245"/>
            <a:ext cx="4461114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Положительная динамика работы с отклонениями на основе предоставленных данных.</a:t>
            </a:r>
          </a:p>
          <a:p>
            <a:pPr>
              <a:spcBef>
                <a:spcPts val="10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всем отклонениям фиксируется нисходящий линейный тренд.</a:t>
            </a:r>
          </a:p>
        </p:txBody>
      </p:sp>
      <p:graphicFrame>
        <p:nvGraphicFramePr>
          <p:cNvPr id="17" name="Диаграмма 3">
            <a:extLst>
              <a:ext uri="{FF2B5EF4-FFF2-40B4-BE49-F238E27FC236}">
                <a16:creationId xmlns:a16="http://schemas.microsoft.com/office/drawing/2014/main" id="{29AE35C8-99E8-C64A-9C90-67BFA90C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5321899"/>
              </p:ext>
            </p:extLst>
          </p:nvPr>
        </p:nvGraphicFramePr>
        <p:xfrm>
          <a:off x="641292" y="1356905"/>
          <a:ext cx="4764085" cy="3255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9">
            <a:extLst>
              <a:ext uri="{FF2B5EF4-FFF2-40B4-BE49-F238E27FC236}">
                <a16:creationId xmlns:a16="http://schemas.microsoft.com/office/drawing/2014/main" id="{BB836225-51C2-684F-9F1B-7DF19756F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095861"/>
              </p:ext>
            </p:extLst>
          </p:nvPr>
        </p:nvGraphicFramePr>
        <p:xfrm>
          <a:off x="5782043" y="1573040"/>
          <a:ext cx="5893958" cy="226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0">
            <a:extLst>
              <a:ext uri="{FF2B5EF4-FFF2-40B4-BE49-F238E27FC236}">
                <a16:creationId xmlns:a16="http://schemas.microsoft.com/office/drawing/2014/main" id="{B1104FB2-E391-BD48-91C7-1FF00A6B62F9}"/>
              </a:ext>
            </a:extLst>
          </p:cNvPr>
          <p:cNvSpPr/>
          <p:nvPr/>
        </p:nvSpPr>
        <p:spPr>
          <a:xfrm>
            <a:off x="5782042" y="1356905"/>
            <a:ext cx="5730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Статистика по отклонениям</a:t>
            </a:r>
          </a:p>
          <a:p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товарной группе «Молоко»</a:t>
            </a:r>
          </a:p>
        </p:txBody>
      </p:sp>
      <p:graphicFrame>
        <p:nvGraphicFramePr>
          <p:cNvPr id="22" name="Диаграмма 12">
            <a:extLst>
              <a:ext uri="{FF2B5EF4-FFF2-40B4-BE49-F238E27FC236}">
                <a16:creationId xmlns:a16="http://schemas.microsoft.com/office/drawing/2014/main" id="{907F3897-6B45-7046-B5FB-EB0268CB27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169173"/>
              </p:ext>
            </p:extLst>
          </p:nvPr>
        </p:nvGraphicFramePr>
        <p:xfrm>
          <a:off x="5782042" y="4242307"/>
          <a:ext cx="5893958" cy="225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Прямоугольник 10">
            <a:extLst>
              <a:ext uri="{FF2B5EF4-FFF2-40B4-BE49-F238E27FC236}">
                <a16:creationId xmlns:a16="http://schemas.microsoft.com/office/drawing/2014/main" id="{B03CFD38-C72C-7442-B4C7-067E5C3E6C9E}"/>
              </a:ext>
            </a:extLst>
          </p:cNvPr>
          <p:cNvSpPr/>
          <p:nvPr/>
        </p:nvSpPr>
        <p:spPr>
          <a:xfrm>
            <a:off x="5782042" y="4022478"/>
            <a:ext cx="5730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Статистика по отклонениям</a:t>
            </a:r>
          </a:p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товарных группах «</a:t>
            </a:r>
            <a:r>
              <a:rPr lang="ru-RU" sz="1400" b="1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Легпром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 и «Обувь»</a:t>
            </a:r>
          </a:p>
        </p:txBody>
      </p:sp>
      <p:sp>
        <p:nvSpPr>
          <p:cNvPr id="34" name="Скругленный прямоугольник 8">
            <a:extLst>
              <a:ext uri="{FF2B5EF4-FFF2-40B4-BE49-F238E27FC236}">
                <a16:creationId xmlns:a16="http://schemas.microsoft.com/office/drawing/2014/main" id="{0B9D1854-B1AE-BE47-9AEF-A6A52644F816}"/>
              </a:ext>
            </a:extLst>
          </p:cNvPr>
          <p:cNvSpPr/>
          <p:nvPr/>
        </p:nvSpPr>
        <p:spPr>
          <a:xfrm>
            <a:off x="5539412" y="1261641"/>
            <a:ext cx="6136588" cy="2579195"/>
          </a:xfrm>
          <a:prstGeom prst="roundRect">
            <a:avLst>
              <a:gd name="adj" fmla="val 27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Скругленный прямоугольник 8">
            <a:extLst>
              <a:ext uri="{FF2B5EF4-FFF2-40B4-BE49-F238E27FC236}">
                <a16:creationId xmlns:a16="http://schemas.microsoft.com/office/drawing/2014/main" id="{B4ED71B8-0A0B-5446-B318-7A6C89670CF1}"/>
              </a:ext>
            </a:extLst>
          </p:cNvPr>
          <p:cNvSpPr/>
          <p:nvPr/>
        </p:nvSpPr>
        <p:spPr>
          <a:xfrm>
            <a:off x="5539412" y="3918805"/>
            <a:ext cx="6136588" cy="2579195"/>
          </a:xfrm>
          <a:prstGeom prst="roundRect">
            <a:avLst>
              <a:gd name="adj" fmla="val 27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71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BCJ5ozSmGmA9Zt7USbo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.9R8xtR1taeI7b3syf3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9OmYm85eu2GQzGHuWCm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KpDjfCBNA41bz4mysF8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Dfn2PfgOE1Fj5beLD7j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bzpF59adVsbVkM9gfZJ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ZDFgIfHxtut7tJOxI0l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7l2dcNicxWkrDilVRx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KQn8ePE6c9eqG6zbc2h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GHO.gkiIFNQrEDKgtTy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1KamskEj9isL9j5Wd7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j_zSw9w3L7UVII_Uhg5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sGQf6MXKPWY3wDG9Myq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wAa3a_ZfHc2y5vwdna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je4SXFdH6srFSbpEFd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h4SQYYQzM2ddTzGvZV7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DcSb0w1J8Q9mUnvbxgq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pz_XXhMhM47Ibr0oj6F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91K57jRDtUArZeWteMp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DTCAJuXVu.uaq6bYvel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CA7juFrVqUhG1OOhB5X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6GSlH7c_rKtnq_kfaSp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BP4UUfX10lekxnPaYDP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7ItZ4AiakTie2DvJdra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WU6MX7jp2O9SUWr9H_c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6gVaSTOkGAKV.yRt9GT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lr.yOp16lhAK3sn1.5x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0HNiageGcJYjMjQeEgV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5ehdBcJf4NKKwzAoPyVi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M5Nuj.vSPJt3ZktFGeV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urM56ahROoE4dFkRjtZ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RzkrCJIzj7O_8uTQz.x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GwyNrckvuB1P0DjL1tC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TkkbjJww7w8GgXTNfbR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tSxtxJ5KMKEwOdrI7Ow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opWtP9fnQsvjldBm.fo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nL.1ox_RqtU2frVwqh_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qurRG6iFuh_w3ds6TWS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lL_KnCUYEWnPxe2gcdQ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IYIIoJlbIzMZmn1D537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z..BMspiOquJejURCih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qOrYNnC3sRt45m.RF7L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G9JimJIu.A2kyP.2RiB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qurRG6iFuh_w3ds6TWS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NZq2Y7fxcx8HdwlhuSn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mhHGvpNP32V6ORi_5GP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uIFA9c1CXAlHwPWTqFs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cTSz64nRgO2hPb9x2S2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o_nrsHHwiTE7KrEPSl.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swJhGbJK4DUJn0NkrJk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8IkfVzXRM4b0RrCxnVY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W42vfzKdn3vsf0dSeh5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I3GVz7qRnYZHNpn_kNd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2BP31Gi_V2IE8Z8E4Az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GkIiQR0bm.QKUUijg4w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VJC4qTsugbh2eVhfez7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IHTCL08Jod_nlAJpfEp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eaRUWX7.Ygp3TBY_zsA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o89yjQc7cPPDI_9.4sP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nhgyuS_aP5EOYHo_sUx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PciuM9knoB5S4fyJ_ig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ICSeR0IrkFLppzRBnz1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mFvYQEmMWax0L4zAFtq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v.nReg4LK2jdKROVxlw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xaheRXNM7LAlFCsiW1K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syF5LJL.lj9M4_CwqZs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yjcEJTNwQpf4QxsREAu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8w2qVqNMm7ro0rqIy9v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neLQESIRRR1BzOjddRf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Mmi980exMSQ.1HZY_VV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T9QrzySLkSzI6k5rK59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45qhwSz3kHhGDH2s4Gh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vaS.ZKQrSKO4UuflZvX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6.E.FTAWHdedP1Knjpc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iG32q0noGdoWbXTS8m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CORvo.rPXTzck_SLF0w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789</Words>
  <Application>Microsoft Macintosh PowerPoint</Application>
  <PresentationFormat>Widescreen</PresentationFormat>
  <Paragraphs>249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Черняков Александр</dc:creator>
  <cp:lastModifiedBy>Черняков Александр</cp:lastModifiedBy>
  <cp:revision>12</cp:revision>
  <dcterms:created xsi:type="dcterms:W3CDTF">2021-09-02T15:24:48Z</dcterms:created>
  <dcterms:modified xsi:type="dcterms:W3CDTF">2022-08-15T09:57:02Z</dcterms:modified>
</cp:coreProperties>
</file>