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1" r:id="rId4"/>
    <p:sldMasterId id="2147484275" r:id="rId5"/>
    <p:sldMasterId id="2147484304" r:id="rId6"/>
  </p:sldMasterIdLst>
  <p:notesMasterIdLst>
    <p:notesMasterId r:id="rId15"/>
  </p:notesMasterIdLst>
  <p:handoutMasterIdLst>
    <p:handoutMasterId r:id="rId16"/>
  </p:handoutMasterIdLst>
  <p:sldIdLst>
    <p:sldId id="2145705771" r:id="rId7"/>
    <p:sldId id="2145705772" r:id="rId8"/>
    <p:sldId id="2145705773" r:id="rId9"/>
    <p:sldId id="2145705774" r:id="rId10"/>
    <p:sldId id="2145705775" r:id="rId11"/>
    <p:sldId id="2145705776" r:id="rId12"/>
    <p:sldId id="2145705777" r:id="rId13"/>
    <p:sldId id="2145705778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2183" userDrawn="1">
          <p15:clr>
            <a:srgbClr val="A4A3A4"/>
          </p15:clr>
        </p15:guide>
        <p15:guide id="12" pos="6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1BE"/>
    <a:srgbClr val="7F7F7F"/>
    <a:srgbClr val="A32E61"/>
    <a:srgbClr val="BB3E96"/>
    <a:srgbClr val="2DBEFF"/>
    <a:srgbClr val="008000"/>
    <a:srgbClr val="6CBE45"/>
    <a:srgbClr val="EE2D24"/>
    <a:srgbClr val="006CFF"/>
    <a:srgbClr val="BD0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43" autoAdjust="0"/>
    <p:restoredTop sz="96110" autoAdjust="0"/>
  </p:normalViewPr>
  <p:slideViewPr>
    <p:cSldViewPr snapToGrid="0" showGuides="1">
      <p:cViewPr varScale="1">
        <p:scale>
          <a:sx n="116" d="100"/>
          <a:sy n="116" d="100"/>
        </p:scale>
        <p:origin x="1016" y="192"/>
      </p:cViewPr>
      <p:guideLst>
        <p:guide orient="horz" pos="2183"/>
        <p:guide pos="642"/>
      </p:guideLst>
    </p:cSldViewPr>
  </p:slideViewPr>
  <p:outlineViewPr>
    <p:cViewPr>
      <p:scale>
        <a:sx n="33" d="100"/>
        <a:sy n="33" d="100"/>
      </p:scale>
      <p:origin x="0" y="-17592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-4800"/>
    </p:cViewPr>
  </p:sorterViewPr>
  <p:notesViewPr>
    <p:cSldViewPr snapToGrid="0" showGuides="1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noFill/>
            <a:ln>
              <a:solidFill>
                <a:schemeClr val="accent4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46-43F6-BA3E-71A8567D04B8}"/>
              </c:ext>
            </c:extLst>
          </c:dPt>
          <c:dPt>
            <c:idx val="1"/>
            <c:bubble3D val="0"/>
            <c:spPr>
              <a:solidFill>
                <a:srgbClr val="A32E61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46-43F6-BA3E-71A8567D04B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###0</c:formatCode>
                <c:ptCount val="2"/>
                <c:pt idx="0">
                  <c:v>44.308445532435741</c:v>
                </c:pt>
                <c:pt idx="1">
                  <c:v>55.691554467564266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6-43F6-BA3E-71A8567D0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5715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Пиво</c:v>
                </c:pt>
                <c:pt idx="1">
                  <c:v>Водка, виски, текила и т.п.</c:v>
                </c:pt>
                <c:pt idx="2">
                  <c:v>Коктейли</c:v>
                </c:pt>
                <c:pt idx="3">
                  <c:v>Крепленые вина (херес, кагор, портвейн, мадера и др.)</c:v>
                </c:pt>
              </c:strCache>
            </c:strRef>
          </c:cat>
          <c:val>
            <c:numRef>
              <c:f>Лист1!$B$3:$B$6</c:f>
              <c:numCache>
                <c:formatCode>0</c:formatCode>
                <c:ptCount val="4"/>
                <c:pt idx="0">
                  <c:v>52.753977968176258</c:v>
                </c:pt>
                <c:pt idx="1">
                  <c:v>27.294981640146883</c:v>
                </c:pt>
                <c:pt idx="2">
                  <c:v>20.930232558139537</c:v>
                </c:pt>
                <c:pt idx="3">
                  <c:v>13.953488372093023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4-426D-AABA-FFB0E25C2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909874016"/>
        <c:axId val="1909891488"/>
      </c:barChart>
      <c:catAx>
        <c:axId val="190987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891488"/>
        <c:crosses val="autoZero"/>
        <c:auto val="1"/>
        <c:lblAlgn val="ctr"/>
        <c:lblOffset val="100"/>
        <c:noMultiLvlLbl val="0"/>
      </c:catAx>
      <c:valAx>
        <c:axId val="1909891488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9098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21214708579836E-2"/>
          <c:y val="5.4980133422172749E-2"/>
          <c:w val="0.92895757058284034"/>
          <c:h val="0.902589906054050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B7-4636-9701-083E8897A7E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85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B7-4636-9701-083E8897A7E1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8836216376274"/>
                      <c:h val="0.229372516414227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7B7-4636-9701-083E8897A7E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8836216376274"/>
                      <c:h val="0.229372516414227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7B7-4636-9701-083E8897A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###0</c:formatCode>
                <c:ptCount val="2"/>
                <c:pt idx="0">
                  <c:v>42.594859241126073</c:v>
                </c:pt>
                <c:pt idx="1">
                  <c:v>57.405140758873927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B7-4636-9701-083E8897A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5B-400C-9586-4E41023406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5B-400C-9586-4E41023406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5B-400C-9586-4E41023406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5B-400C-9586-4E41023406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F5B-400C-9586-4E41023406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Красное вино</c:v>
                </c:pt>
                <c:pt idx="1">
                  <c:v>Белое вино</c:v>
                </c:pt>
                <c:pt idx="2">
                  <c:v>Игристые / шампанские вина</c:v>
                </c:pt>
                <c:pt idx="3">
                  <c:v>Розовое вино</c:v>
                </c:pt>
                <c:pt idx="4">
                  <c:v>Ликерное вино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72</c:v>
                </c:pt>
                <c:pt idx="1">
                  <c:v>52</c:v>
                </c:pt>
                <c:pt idx="2">
                  <c:v>42</c:v>
                </c:pt>
                <c:pt idx="3">
                  <c:v>19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5B-400C-9586-4E4102340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909874016"/>
        <c:axId val="1909891488"/>
      </c:barChart>
      <c:catAx>
        <c:axId val="190987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891488"/>
        <c:crosses val="autoZero"/>
        <c:auto val="1"/>
        <c:lblAlgn val="ctr"/>
        <c:lblOffset val="100"/>
        <c:noMultiLvlLbl val="0"/>
      </c:catAx>
      <c:valAx>
        <c:axId val="19098914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9098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5B-400C-9586-4E41023406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5B-400C-9586-4E41023406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5B-400C-9586-4E41023406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5B-400C-9586-4E41023406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Полусладкое</c:v>
                </c:pt>
                <c:pt idx="1">
                  <c:v>Полусухое</c:v>
                </c:pt>
                <c:pt idx="2">
                  <c:v>Сухое</c:v>
                </c:pt>
                <c:pt idx="3">
                  <c:v>Сладкое (в том числе ликерные, десертные)</c:v>
                </c:pt>
              </c:strCache>
            </c:strRef>
          </c:cat>
          <c:val>
            <c:numRef>
              <c:f>Лист1!$B$3:$B$6</c:f>
              <c:numCache>
                <c:formatCode>###0</c:formatCode>
                <c:ptCount val="4"/>
                <c:pt idx="0">
                  <c:v>66.340269277845778</c:v>
                </c:pt>
                <c:pt idx="1">
                  <c:v>34.026927784577722</c:v>
                </c:pt>
                <c:pt idx="2">
                  <c:v>29.987760097919221</c:v>
                </c:pt>
                <c:pt idx="3">
                  <c:v>16.156670746634028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5B-400C-9586-4E4102340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909874016"/>
        <c:axId val="1909891488"/>
      </c:barChart>
      <c:catAx>
        <c:axId val="190987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891488"/>
        <c:crosses val="autoZero"/>
        <c:auto val="1"/>
        <c:lblAlgn val="ctr"/>
        <c:lblOffset val="100"/>
        <c:noMultiLvlLbl val="0"/>
      </c:catAx>
      <c:valAx>
        <c:axId val="1909891488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9098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44266732283466"/>
          <c:y val="3.7768689621126242E-2"/>
          <c:w val="0.45443233267716537"/>
          <c:h val="0.92446262075774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Здесь хорошее соотношение цены и качества вина</c:v>
                </c:pt>
                <c:pt idx="1">
                  <c:v>Удобное месторасположение / удобно добираться</c:v>
                </c:pt>
                <c:pt idx="2">
                  <c:v>Здесь самый широкий выбор вина</c:v>
                </c:pt>
                <c:pt idx="3">
                  <c:v>Всегда много специальных ценовых предложений (скидок)</c:v>
                </c:pt>
                <c:pt idx="4">
                  <c:v>У меня есть карта лояльности этого магазина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47</c:v>
                </c:pt>
                <c:pt idx="1">
                  <c:v>42</c:v>
                </c:pt>
                <c:pt idx="2">
                  <c:v>39</c:v>
                </c:pt>
                <c:pt idx="3">
                  <c:v>33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6-4679-A96E-2EB0B0AAA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909874016"/>
        <c:axId val="1909891488"/>
      </c:barChart>
      <c:catAx>
        <c:axId val="190987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891488"/>
        <c:crosses val="autoZero"/>
        <c:auto val="1"/>
        <c:lblAlgn val="ctr"/>
        <c:lblOffset val="100"/>
        <c:noMultiLvlLbl val="0"/>
      </c:catAx>
      <c:valAx>
        <c:axId val="190989148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9098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44266732283466"/>
          <c:y val="3.7768689621126242E-2"/>
          <c:w val="0.45443233267716537"/>
          <c:h val="0.92446262075774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EE-4CEA-8BC6-EF0CB5189E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C2F-4A2C-86A5-654A2E2872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EE-4CEA-8BC6-EF0CB5189E1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5EE-4CEA-8BC6-EF0CB5189E1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EE-4CEA-8BC6-EF0CB5189E1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Здесь самый широкий выбор вина</c:v>
                </c:pt>
                <c:pt idx="1">
                  <c:v>Здесь хорошее соотношение цены и качества вина</c:v>
                </c:pt>
                <c:pt idx="2">
                  <c:v>У меня есть карта лояльности этого магазина</c:v>
                </c:pt>
                <c:pt idx="3">
                  <c:v>В таких магазинах меньше шанс купить подделку</c:v>
                </c:pt>
                <c:pt idx="4">
                  <c:v>Я доверяю качеству вина в таких магазинах</c:v>
                </c:pt>
              </c:strCache>
            </c:strRef>
          </c:cat>
          <c:val>
            <c:numRef>
              <c:f>Лист1!$B$3:$B$7</c:f>
              <c:numCache>
                <c:formatCode>###0</c:formatCode>
                <c:ptCount val="5"/>
                <c:pt idx="0">
                  <c:v>48.148148148148145</c:v>
                </c:pt>
                <c:pt idx="1">
                  <c:v>46.913580246913575</c:v>
                </c:pt>
                <c:pt idx="2">
                  <c:v>40.74074074074074</c:v>
                </c:pt>
                <c:pt idx="3">
                  <c:v>38.271604938271601</c:v>
                </c:pt>
                <c:pt idx="4">
                  <c:v>35.802469135802468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6-4679-A96E-2EB0B0AAA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909874016"/>
        <c:axId val="1909891488"/>
      </c:barChart>
      <c:catAx>
        <c:axId val="190987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891488"/>
        <c:crosses val="autoZero"/>
        <c:auto val="1"/>
        <c:lblAlgn val="ctr"/>
        <c:lblOffset val="100"/>
        <c:noMultiLvlLbl val="0"/>
      </c:catAx>
      <c:valAx>
        <c:axId val="1909891488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9098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44266732283466"/>
          <c:y val="3.7768689621126242E-2"/>
          <c:w val="0.45443233267716537"/>
          <c:h val="0.92446262075774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Лист1!$A$3:$A$12</c:f>
              <c:strCache>
                <c:ptCount val="10"/>
                <c:pt idx="0">
                  <c:v>Приемлемая стоимость</c:v>
                </c:pt>
                <c:pt idx="1">
                  <c:v>Нравится вкус</c:v>
                </c:pt>
                <c:pt idx="2">
                  <c:v>Поддерживаю российского производителя</c:v>
                </c:pt>
                <c:pt idx="3">
                  <c:v>Хорошее качество</c:v>
                </c:pt>
                <c:pt idx="4">
                  <c:v>Продают в магазинах, где я покупаю вино</c:v>
                </c:pt>
                <c:pt idx="5">
                  <c:v>Российские вина легче найти в продаже</c:v>
                </c:pt>
                <c:pt idx="6">
                  <c:v>За последнее время в России научились делать качественное вино</c:v>
                </c:pt>
                <c:pt idx="7">
                  <c:v>Привык покупать определенную марку</c:v>
                </c:pt>
                <c:pt idx="8">
                  <c:v>Большой ассортимент российских вин</c:v>
                </c:pt>
                <c:pt idx="9">
                  <c:v>Рекомендуют друзья, знакомые</c:v>
                </c:pt>
              </c:strCache>
            </c:strRef>
          </c:cat>
          <c:val>
            <c:numRef>
              <c:f>Лист1!$B$3:$B$12</c:f>
              <c:numCache>
                <c:formatCode>###0</c:formatCode>
                <c:ptCount val="10"/>
                <c:pt idx="0">
                  <c:v>39.768339768339764</c:v>
                </c:pt>
                <c:pt idx="1">
                  <c:v>22.393822393822393</c:v>
                </c:pt>
                <c:pt idx="2">
                  <c:v>19.948519948519948</c:v>
                </c:pt>
                <c:pt idx="3">
                  <c:v>19.691119691119692</c:v>
                </c:pt>
                <c:pt idx="4">
                  <c:v>19.176319176319176</c:v>
                </c:pt>
                <c:pt idx="5">
                  <c:v>18.404118404118407</c:v>
                </c:pt>
                <c:pt idx="6">
                  <c:v>17.245817245817246</c:v>
                </c:pt>
                <c:pt idx="7">
                  <c:v>16.73101673101673</c:v>
                </c:pt>
                <c:pt idx="8">
                  <c:v>14.543114543114545</c:v>
                </c:pt>
                <c:pt idx="9">
                  <c:v>12.998712998713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5-48E0-B166-552CED52B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909874016"/>
        <c:axId val="1909891488"/>
      </c:barChart>
      <c:catAx>
        <c:axId val="190987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891488"/>
        <c:crosses val="autoZero"/>
        <c:auto val="1"/>
        <c:lblAlgn val="ctr"/>
        <c:lblOffset val="100"/>
        <c:noMultiLvlLbl val="0"/>
      </c:catAx>
      <c:valAx>
        <c:axId val="1909891488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9098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244266732283466"/>
          <c:y val="3.7768689621126242E-2"/>
          <c:w val="0.45443233267716537"/>
          <c:h val="0.92446262075774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Лист1!$A$3:$A$12</c:f>
              <c:strCache>
                <c:ptCount val="10"/>
                <c:pt idx="0">
                  <c:v>Нравится вкус</c:v>
                </c:pt>
                <c:pt idx="1">
                  <c:v>Хорошее качество</c:v>
                </c:pt>
                <c:pt idx="2">
                  <c:v>Рекомендуют друзья, знакомые</c:v>
                </c:pt>
                <c:pt idx="3">
                  <c:v>Продают в магазинах, где я покупаю вино</c:v>
                </c:pt>
                <c:pt idx="4">
                  <c:v>Большой ассортимент зарубежных вин</c:v>
                </c:pt>
                <c:pt idx="5">
                  <c:v>Приемлемая стоимость</c:v>
                </c:pt>
                <c:pt idx="6">
                  <c:v>Привык покупать определенную марку / покупаю марку, которую хорош</c:v>
                </c:pt>
                <c:pt idx="7">
                  <c:v>Пью вино определенного места происхождения или сорта винограда</c:v>
                </c:pt>
                <c:pt idx="8">
                  <c:v>В импортных винах более интересные для меня сорта винограда и куп</c:v>
                </c:pt>
                <c:pt idx="9">
                  <c:v>Иностранные вина – с более богатой историей</c:v>
                </c:pt>
              </c:strCache>
            </c:strRef>
          </c:cat>
          <c:val>
            <c:numRef>
              <c:f>Лист1!$B$3:$B$12</c:f>
              <c:numCache>
                <c:formatCode>###0</c:formatCode>
                <c:ptCount val="10"/>
                <c:pt idx="0">
                  <c:v>32.857142857142854</c:v>
                </c:pt>
                <c:pt idx="1">
                  <c:v>31.428571428571427</c:v>
                </c:pt>
                <c:pt idx="2">
                  <c:v>22.207792207792206</c:v>
                </c:pt>
                <c:pt idx="3">
                  <c:v>16.623376623376622</c:v>
                </c:pt>
                <c:pt idx="4">
                  <c:v>14.675324675324674</c:v>
                </c:pt>
                <c:pt idx="5">
                  <c:v>13.766233766233766</c:v>
                </c:pt>
                <c:pt idx="6">
                  <c:v>13.766233766233766</c:v>
                </c:pt>
                <c:pt idx="7">
                  <c:v>10.909090909090908</c:v>
                </c:pt>
                <c:pt idx="8">
                  <c:v>10.38961038961039</c:v>
                </c:pt>
                <c:pt idx="9">
                  <c:v>8.0519480519480524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5-48E0-B166-552CED52B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1909874016"/>
        <c:axId val="1909891488"/>
      </c:barChart>
      <c:catAx>
        <c:axId val="19098740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9891488"/>
        <c:crosses val="autoZero"/>
        <c:auto val="1"/>
        <c:lblAlgn val="ctr"/>
        <c:lblOffset val="100"/>
        <c:noMultiLvlLbl val="0"/>
      </c:catAx>
      <c:valAx>
        <c:axId val="1909891488"/>
        <c:scaling>
          <c:orientation val="minMax"/>
        </c:scaling>
        <c:delete val="1"/>
        <c:axPos val="t"/>
        <c:numFmt formatCode="###0" sourceLinked="1"/>
        <c:majorTickMark val="none"/>
        <c:minorTickMark val="none"/>
        <c:tickLblPos val="nextTo"/>
        <c:crossAx val="190987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634806-CFC0-49D6-8E72-E84A77EC66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0247C-6130-4A31-A763-ED9D1F15B5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1CB9-5EC2-4092-B235-615989BB45A5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0F7A8-D0F4-4B8A-9012-065311D69B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F5388-C5DD-4EF3-AD8F-A8B7B906BF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D4DB1-4A34-4090-B820-B794D0DBE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82B0E-71E7-43BA-94EE-C14116EBA4C3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C8506-6C5B-4E25-BC8F-8476342D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9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C8506-6C5B-4E25-BC8F-8476342D1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1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4B28CC-7833-4056-9E60-6FC1991E3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1568" y="529838"/>
            <a:ext cx="939570" cy="5274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EF76EC-29B1-44AA-8589-6CA1B9687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024"/>
          <a:stretch/>
        </p:blipFill>
        <p:spPr>
          <a:xfrm>
            <a:off x="-5385" y="0"/>
            <a:ext cx="533287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C249C41-2F92-B64C-82AE-0943D9B58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624" y="2404986"/>
            <a:ext cx="10635513" cy="544553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>
              <a:defRPr sz="3200" spc="0"/>
            </a:lvl1pPr>
          </a:lstStyle>
          <a:p>
            <a:r>
              <a:rPr lang="ru-RU" dirty="0"/>
              <a:t>ЗАГОЛОВОК 32</a:t>
            </a:r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AB1F4CA-45AD-AD48-9D67-F926EF65497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86374" y="3009448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Подзаголовок 18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B43D34A9-48F9-864A-BF77-F880A9007BC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986374" y="5996387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04.06.2022</a:t>
            </a:r>
          </a:p>
        </p:txBody>
      </p:sp>
    </p:spTree>
    <p:extLst>
      <p:ext uri="{BB962C8B-B14F-4D97-AF65-F5344CB8AC3E}">
        <p14:creationId xmlns:p14="http://schemas.microsoft.com/office/powerpoint/2010/main" val="210564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7F64-99ED-41D1-B24E-F34177EB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06" y="675323"/>
            <a:ext cx="9144000" cy="52101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6E9188-F507-4C03-93F5-2AAF11D05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1222521" y="6484839"/>
            <a:ext cx="644236" cy="125606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3723ADD3-23D6-4D4F-BEE1-CBA457B4D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606" y="1196340"/>
            <a:ext cx="9144000" cy="52101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7857B3AF-595A-4CE8-BBFD-634E2EF1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682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79B743-1AF9-4A9F-BE23-E92A5ACBA2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35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  <p15:guide id="2" pos="7151">
          <p15:clr>
            <a:srgbClr val="FBAE40"/>
          </p15:clr>
        </p15:guide>
        <p15:guide id="6" orient="horz" pos="4020">
          <p15:clr>
            <a:srgbClr val="FBAE40"/>
          </p15:clr>
        </p15:guide>
        <p15:guide id="7" orient="horz" pos="109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BD0327D-A019-40FB-822A-19D29D8A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84731"/>
            <a:ext cx="10743083" cy="567287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 lang="ru-RU" sz="28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0D2CB2C-D8E8-4D17-899B-363E5D95B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1190625"/>
            <a:ext cx="10743083" cy="247147"/>
          </a:xfrm>
        </p:spPr>
        <p:txBody>
          <a:bodyPr vert="horz" lIns="0" tIns="45720" rIns="91440" bIns="45720" rtlCol="0">
            <a:noAutofit/>
          </a:bodyPr>
          <a:lstStyle>
            <a:lvl1pPr marL="0" indent="0">
              <a:buNone/>
              <a:def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C5B95-B96E-4E45-9AAC-4A694BB8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2711" y="6384129"/>
            <a:ext cx="2254345" cy="365125"/>
          </a:xfrm>
        </p:spPr>
        <p:txBody>
          <a:bodyPr wrap="none" lIns="0" rIns="0"/>
          <a:lstStyle>
            <a:lvl1pPr algn="ctr"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B7177F6-69D0-460E-8924-6F5510940AD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9DB0C3-A8A7-4028-8C1F-23F9BE44B5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6650" y="650227"/>
            <a:ext cx="990025" cy="3760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EBAE1F-4A19-49E4-BB65-8C6AF79979A1}"/>
              </a:ext>
            </a:extLst>
          </p:cNvPr>
          <p:cNvSpPr txBox="1"/>
          <p:nvPr userDrawn="1"/>
        </p:nvSpPr>
        <p:spPr>
          <a:xfrm>
            <a:off x="616713" y="375375"/>
            <a:ext cx="25794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18 неделя (2 – 8 мая)</a:t>
            </a:r>
          </a:p>
        </p:txBody>
      </p:sp>
    </p:spTree>
    <p:extLst>
      <p:ext uri="{BB962C8B-B14F-4D97-AF65-F5344CB8AC3E}">
        <p14:creationId xmlns:p14="http://schemas.microsoft.com/office/powerpoint/2010/main" val="91162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391133" y="894134"/>
            <a:ext cx="8836200" cy="6002337"/>
            <a:chOff x="2543350" y="670600"/>
            <a:chExt cx="6627150" cy="4501753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 amt="57000"/>
            </a:blip>
            <a:srcRect l="26778" t="66358" r="38000" b="4794"/>
            <a:stretch/>
          </p:blipFill>
          <p:spPr>
            <a:xfrm rot="10800000">
              <a:off x="2543350" y="4053262"/>
              <a:ext cx="1190800" cy="1092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 amt="85000"/>
            </a:blip>
            <a:srcRect t="31247" r="82869"/>
            <a:stretch/>
          </p:blipFill>
          <p:spPr>
            <a:xfrm>
              <a:off x="7803125" y="670600"/>
              <a:ext cx="1367375" cy="312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 amt="75000"/>
            </a:blip>
            <a:srcRect l="25451" t="25484" b="30446"/>
            <a:stretch/>
          </p:blipFill>
          <p:spPr>
            <a:xfrm rot="10800000">
              <a:off x="5868100" y="2967225"/>
              <a:ext cx="3302400" cy="21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 amt="57000"/>
            </a:blip>
            <a:srcRect l="26778" t="72903" r="38000" b="4794"/>
            <a:stretch/>
          </p:blipFill>
          <p:spPr>
            <a:xfrm rot="10800000" flipH="1">
              <a:off x="4453500" y="4327853"/>
              <a:ext cx="1190800" cy="84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4">
              <a:alphaModFix amt="80000"/>
            </a:blip>
            <a:stretch>
              <a:fillRect/>
            </a:stretch>
          </p:blipFill>
          <p:spPr>
            <a:xfrm flipH="1">
              <a:off x="7973563" y="3919889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974336" y="719328"/>
            <a:ext cx="6266800" cy="1524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93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5887433" y="2267700"/>
            <a:ext cx="5353600" cy="90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Light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393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 flipH="1">
            <a:off x="1" y="881933"/>
            <a:ext cx="3852567" cy="5976067"/>
            <a:chOff x="6315075" y="708675"/>
            <a:chExt cx="2889425" cy="4482050"/>
          </a:xfrm>
        </p:grpSpPr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 amt="75000"/>
            </a:blip>
            <a:srcRect l="26101" t="11598"/>
            <a:stretch/>
          </p:blipFill>
          <p:spPr>
            <a:xfrm rot="10800000">
              <a:off x="6665576" y="1790301"/>
              <a:ext cx="2538924" cy="3400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3"/>
            <p:cNvPicPr preferRelativeResize="0"/>
            <p:nvPr/>
          </p:nvPicPr>
          <p:blipFill rotWithShape="1">
            <a:blip r:embed="rId3">
              <a:alphaModFix amt="85000"/>
            </a:blip>
            <a:srcRect t="5455" r="58893"/>
            <a:stretch/>
          </p:blipFill>
          <p:spPr>
            <a:xfrm>
              <a:off x="7773000" y="708675"/>
              <a:ext cx="1397499" cy="313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"/>
            <p:cNvPicPr preferRelativeResize="0"/>
            <p:nvPr/>
          </p:nvPicPr>
          <p:blipFill>
            <a:blip r:embed="rId4">
              <a:alphaModFix amt="88000"/>
            </a:blip>
            <a:stretch>
              <a:fillRect/>
            </a:stretch>
          </p:blipFill>
          <p:spPr>
            <a:xfrm>
              <a:off x="6315075" y="4732775"/>
              <a:ext cx="457200" cy="455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53440" y="2231136"/>
            <a:ext cx="51452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53440" y="1155867"/>
            <a:ext cx="3160000" cy="15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8601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219" r="209"/>
          <a:stretch/>
        </p:blipFill>
        <p:spPr>
          <a:xfrm rot="10800000">
            <a:off x="11036800" y="5897900"/>
            <a:ext cx="804672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667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50800" y="1863733"/>
            <a:ext cx="10290000" cy="42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533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t="36431" r="38938"/>
          <a:stretch/>
        </p:blipFill>
        <p:spPr>
          <a:xfrm flipH="1">
            <a:off x="-128199" y="-121766"/>
            <a:ext cx="1798500" cy="1819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58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9052232" y="5056700"/>
            <a:ext cx="2188800" cy="6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7257667" y="3813123"/>
            <a:ext cx="3983200" cy="11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just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just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just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just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just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just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just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just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9052167" y="2369133"/>
            <a:ext cx="2188800" cy="6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950967" y="3425967"/>
            <a:ext cx="4194000" cy="2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56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6133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7257667" y="1130888"/>
            <a:ext cx="3983200" cy="11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just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just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just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just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just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just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just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just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1015400" y="5875200"/>
            <a:ext cx="841248" cy="837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35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t="36431" r="38938"/>
          <a:stretch/>
        </p:blipFill>
        <p:spPr>
          <a:xfrm flipH="1">
            <a:off x="-128199" y="-121766"/>
            <a:ext cx="1798500" cy="181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l="219" r="209"/>
          <a:stretch/>
        </p:blipFill>
        <p:spPr>
          <a:xfrm rot="10800000">
            <a:off x="11036800" y="5897900"/>
            <a:ext cx="804672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478600" y="719333"/>
            <a:ext cx="9234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19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3022000" y="2461800"/>
            <a:ext cx="6148000" cy="2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478600" y="719333"/>
            <a:ext cx="9234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"/>
              <a:buNone/>
              <a:defRPr sz="4667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43" name="Google Shape;43;p7"/>
          <p:cNvPicPr preferRelativeResize="0"/>
          <p:nvPr/>
        </p:nvPicPr>
        <p:blipFill rotWithShape="1">
          <a:blip r:embed="rId2">
            <a:alphaModFix/>
          </a:blip>
          <a:srcRect l="32646"/>
          <a:stretch/>
        </p:blipFill>
        <p:spPr>
          <a:xfrm>
            <a:off x="0" y="2299734"/>
            <a:ext cx="2342200" cy="312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3">
            <a:alphaModFix/>
          </a:blip>
          <a:srcRect t="17532" r="19061"/>
          <a:stretch/>
        </p:blipFill>
        <p:spPr>
          <a:xfrm>
            <a:off x="9689701" y="0"/>
            <a:ext cx="2502300" cy="257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6172" y="4381634"/>
            <a:ext cx="2288665" cy="22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45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chemeClr val="dk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t="5336" r="48232" b="45114"/>
          <a:stretch/>
        </p:blipFill>
        <p:spPr>
          <a:xfrm rot="5400000">
            <a:off x="-77328" y="4459017"/>
            <a:ext cx="2452301" cy="228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 r="21203" b="28083"/>
          <a:stretch/>
        </p:blipFill>
        <p:spPr>
          <a:xfrm rot="-9081158" flipH="1">
            <a:off x="9714471" y="442605"/>
            <a:ext cx="2389525" cy="21271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654800" y="2074200"/>
            <a:ext cx="8882400" cy="27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9333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4">
            <a:alphaModFix/>
          </a:blip>
          <a:srcRect l="219" r="209"/>
          <a:stretch/>
        </p:blipFill>
        <p:spPr>
          <a:xfrm rot="9702180">
            <a:off x="2759068" y="5686869"/>
            <a:ext cx="784032" cy="784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021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9"/>
          <p:cNvGrpSpPr/>
          <p:nvPr/>
        </p:nvGrpSpPr>
        <p:grpSpPr>
          <a:xfrm>
            <a:off x="8420101" y="944900"/>
            <a:ext cx="3852567" cy="5976067"/>
            <a:chOff x="6315075" y="708675"/>
            <a:chExt cx="2889425" cy="4482050"/>
          </a:xfrm>
        </p:grpSpPr>
        <p:pic>
          <p:nvPicPr>
            <p:cNvPr id="53" name="Google Shape;53;p9"/>
            <p:cNvPicPr preferRelativeResize="0"/>
            <p:nvPr/>
          </p:nvPicPr>
          <p:blipFill rotWithShape="1">
            <a:blip r:embed="rId2">
              <a:alphaModFix amt="75000"/>
            </a:blip>
            <a:srcRect l="26101" t="11598"/>
            <a:stretch/>
          </p:blipFill>
          <p:spPr>
            <a:xfrm rot="10800000">
              <a:off x="6665576" y="1790301"/>
              <a:ext cx="2538924" cy="3400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9"/>
            <p:cNvPicPr preferRelativeResize="0"/>
            <p:nvPr/>
          </p:nvPicPr>
          <p:blipFill rotWithShape="1">
            <a:blip r:embed="rId3">
              <a:alphaModFix amt="85000"/>
            </a:blip>
            <a:srcRect t="5455" r="58893"/>
            <a:stretch/>
          </p:blipFill>
          <p:spPr>
            <a:xfrm>
              <a:off x="7773000" y="708675"/>
              <a:ext cx="1397499" cy="3130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9"/>
            <p:cNvPicPr preferRelativeResize="0"/>
            <p:nvPr/>
          </p:nvPicPr>
          <p:blipFill>
            <a:blip r:embed="rId4">
              <a:alphaModFix amt="88000"/>
            </a:blip>
            <a:stretch>
              <a:fillRect/>
            </a:stretch>
          </p:blipFill>
          <p:spPr>
            <a:xfrm>
              <a:off x="6315075" y="4732775"/>
              <a:ext cx="457200" cy="455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584635" y="2300127"/>
            <a:ext cx="36564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5">
            <a:alphaModFix amt="57000"/>
          </a:blip>
          <a:srcRect l="26778" t="66358" r="38000" b="4794"/>
          <a:stretch/>
        </p:blipFill>
        <p:spPr>
          <a:xfrm flipH="1">
            <a:off x="9332067" y="1972533"/>
            <a:ext cx="1072100" cy="98346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6003433" y="3673867"/>
            <a:ext cx="5233600" cy="17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60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для конференц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4B28CC-7833-4056-9E60-6FC1991E3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1568" y="529838"/>
            <a:ext cx="939570" cy="5274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EF76EC-29B1-44AA-8589-6CA1B9687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024"/>
          <a:stretch/>
        </p:blipFill>
        <p:spPr>
          <a:xfrm>
            <a:off x="-5385" y="0"/>
            <a:ext cx="533287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C249C41-2F92-B64C-82AE-0943D9B58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624" y="2404986"/>
            <a:ext cx="10635513" cy="544553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>
              <a:defRPr sz="3200" spc="0"/>
            </a:lvl1pPr>
          </a:lstStyle>
          <a:p>
            <a:r>
              <a:rPr lang="ru-RU" dirty="0"/>
              <a:t>ЗАГОЛОВОК 32</a:t>
            </a:r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AB1F4CA-45AD-AD48-9D67-F926EF65497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86374" y="3009448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Подзаголовок 18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B43D34A9-48F9-864A-BF77-F880A9007BC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986374" y="5996387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04.06.2022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471EA88-8C30-F648-AAD3-DA4FE9DB7D1A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86374" y="4189662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ФИО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51BC063-B4CB-0347-9DC7-A70A7FBEC16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86374" y="4491968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Должность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61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0"/>
          <p:cNvPicPr preferRelativeResize="0"/>
          <p:nvPr/>
        </p:nvPicPr>
        <p:blipFill rotWithShape="1">
          <a:blip r:embed="rId2">
            <a:alphaModFix/>
          </a:blip>
          <a:srcRect t="6390" r="48232" b="45119"/>
          <a:stretch/>
        </p:blipFill>
        <p:spPr>
          <a:xfrm rot="10800000">
            <a:off x="-313333" y="-59566"/>
            <a:ext cx="1893433" cy="172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r="21203" b="28083"/>
          <a:stretch/>
        </p:blipFill>
        <p:spPr>
          <a:xfrm rot="4217121">
            <a:off x="-623305" y="4444486"/>
            <a:ext cx="3199775" cy="284846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950967" y="2571000"/>
            <a:ext cx="5858800" cy="17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258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 amt="88000"/>
          </a:blip>
          <a:srcRect l="17416" t="30128"/>
          <a:stretch/>
        </p:blipFill>
        <p:spPr>
          <a:xfrm rot="10800000" flipH="1">
            <a:off x="1" y="4660765"/>
            <a:ext cx="4131799" cy="226246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title" hasCustomPrompt="1"/>
          </p:nvPr>
        </p:nvSpPr>
        <p:spPr>
          <a:xfrm>
            <a:off x="2474000" y="1659600"/>
            <a:ext cx="72440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12666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1"/>
          <p:cNvSpPr txBox="1">
            <a:spLocks noGrp="1"/>
          </p:cNvSpPr>
          <p:nvPr>
            <p:ph type="subTitle" idx="1"/>
          </p:nvPr>
        </p:nvSpPr>
        <p:spPr>
          <a:xfrm>
            <a:off x="4284267" y="4080300"/>
            <a:ext cx="3623600" cy="11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r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3">
            <a:alphaModFix/>
          </a:blip>
          <a:srcRect t="16777"/>
          <a:stretch/>
        </p:blipFill>
        <p:spPr>
          <a:xfrm flipH="1">
            <a:off x="9260865" y="-65237"/>
            <a:ext cx="2438401" cy="227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 rotWithShape="1">
          <a:blip r:embed="rId4">
            <a:alphaModFix amt="85000"/>
          </a:blip>
          <a:srcRect r="78523"/>
          <a:stretch/>
        </p:blipFill>
        <p:spPr>
          <a:xfrm rot="-5400000">
            <a:off x="8760867" y="-1148134"/>
            <a:ext cx="680799" cy="2979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725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1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 l="219" r="209"/>
          <a:stretch/>
        </p:blipFill>
        <p:spPr>
          <a:xfrm rot="10800000">
            <a:off x="10966695" y="5801359"/>
            <a:ext cx="97536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8099567" y="1049277"/>
            <a:ext cx="3141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8099567" y="2819400"/>
            <a:ext cx="3141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3"/>
          </p:nvPr>
        </p:nvSpPr>
        <p:spPr>
          <a:xfrm>
            <a:off x="8099567" y="4589523"/>
            <a:ext cx="3141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950967" y="3429000"/>
            <a:ext cx="4194400" cy="2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6461760" y="1469877"/>
            <a:ext cx="136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5"/>
          </p:nvPr>
        </p:nvSpPr>
        <p:spPr>
          <a:xfrm>
            <a:off x="6461760" y="3240000"/>
            <a:ext cx="136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6"/>
          </p:nvPr>
        </p:nvSpPr>
        <p:spPr>
          <a:xfrm>
            <a:off x="6461760" y="5010123"/>
            <a:ext cx="136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3">
            <a:alphaModFix/>
          </a:blip>
          <a:srcRect l="17462" r="-3313"/>
          <a:stretch/>
        </p:blipFill>
        <p:spPr>
          <a:xfrm rot="10800000">
            <a:off x="10607035" y="1"/>
            <a:ext cx="1584965" cy="1316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557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preserve="1">
  <p:cSld name="Table of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 hasCustomPrompt="1"/>
          </p:nvPr>
        </p:nvSpPr>
        <p:spPr>
          <a:xfrm>
            <a:off x="1048500" y="3430581"/>
            <a:ext cx="8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4267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4267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4267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4267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4267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4267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4267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4267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2153920" y="3265603"/>
            <a:ext cx="3377200" cy="5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2153920" y="3931779"/>
            <a:ext cx="3292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3" hasCustomPrompt="1"/>
          </p:nvPr>
        </p:nvSpPr>
        <p:spPr>
          <a:xfrm>
            <a:off x="1048500" y="4911199"/>
            <a:ext cx="8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4"/>
          </p:nvPr>
        </p:nvSpPr>
        <p:spPr>
          <a:xfrm>
            <a:off x="2153920" y="4745897"/>
            <a:ext cx="3377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5"/>
          </p:nvPr>
        </p:nvSpPr>
        <p:spPr>
          <a:xfrm>
            <a:off x="2153920" y="5410896"/>
            <a:ext cx="3292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6258567" y="3430581"/>
            <a:ext cx="8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7"/>
          </p:nvPr>
        </p:nvSpPr>
        <p:spPr>
          <a:xfrm flipH="1">
            <a:off x="7363968" y="3265603"/>
            <a:ext cx="3377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8"/>
          </p:nvPr>
        </p:nvSpPr>
        <p:spPr>
          <a:xfrm flipH="1">
            <a:off x="7363808" y="3931779"/>
            <a:ext cx="3292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6258567" y="4911199"/>
            <a:ext cx="8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32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3"/>
          </p:nvPr>
        </p:nvSpPr>
        <p:spPr>
          <a:xfrm flipH="1">
            <a:off x="7363968" y="4745897"/>
            <a:ext cx="3377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4"/>
          </p:nvPr>
        </p:nvSpPr>
        <p:spPr>
          <a:xfrm flipH="1">
            <a:off x="7363808" y="5410896"/>
            <a:ext cx="3292000" cy="7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2">
            <a:alphaModFix/>
          </a:blip>
          <a:srcRect t="109" b="99"/>
          <a:stretch/>
        </p:blipFill>
        <p:spPr>
          <a:xfrm>
            <a:off x="1" y="-47216"/>
            <a:ext cx="4419601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l="219" r="209"/>
          <a:stretch/>
        </p:blipFill>
        <p:spPr>
          <a:xfrm rot="10800000">
            <a:off x="10838700" y="5730233"/>
            <a:ext cx="804672" cy="80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t="-4972" b="11505"/>
          <a:stretch/>
        </p:blipFill>
        <p:spPr>
          <a:xfrm rot="10800000">
            <a:off x="10268852" y="1"/>
            <a:ext cx="1944365" cy="129623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title" idx="15"/>
          </p:nvPr>
        </p:nvSpPr>
        <p:spPr>
          <a:xfrm>
            <a:off x="6096000" y="719333"/>
            <a:ext cx="51452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847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2">
            <a:alphaModFix/>
          </a:blip>
          <a:srcRect t="12896" b="-2087"/>
          <a:stretch/>
        </p:blipFill>
        <p:spPr>
          <a:xfrm rot="10800000" flipH="1">
            <a:off x="661001" y="4057265"/>
            <a:ext cx="4830833" cy="279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l="219" r="209"/>
          <a:stretch/>
        </p:blipFill>
        <p:spPr>
          <a:xfrm>
            <a:off x="10814317" y="385684"/>
            <a:ext cx="853440" cy="853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6569031" y="3716097"/>
            <a:ext cx="33184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1939633" y="2435933"/>
            <a:ext cx="7948000" cy="1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911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2">
            <a:alphaModFix/>
          </a:blip>
          <a:srcRect l="219" r="209"/>
          <a:stretch/>
        </p:blipFill>
        <p:spPr>
          <a:xfrm rot="10800000">
            <a:off x="10966695" y="5801359"/>
            <a:ext cx="97536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8099567" y="1049277"/>
            <a:ext cx="3141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2"/>
          </p:nvPr>
        </p:nvSpPr>
        <p:spPr>
          <a:xfrm>
            <a:off x="8099567" y="2819400"/>
            <a:ext cx="3141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3"/>
          </p:nvPr>
        </p:nvSpPr>
        <p:spPr>
          <a:xfrm>
            <a:off x="8099567" y="4589523"/>
            <a:ext cx="3141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950967" y="3429000"/>
            <a:ext cx="4194400" cy="2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4"/>
          </p:nvPr>
        </p:nvSpPr>
        <p:spPr>
          <a:xfrm>
            <a:off x="6461760" y="1469877"/>
            <a:ext cx="136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5"/>
          </p:nvPr>
        </p:nvSpPr>
        <p:spPr>
          <a:xfrm>
            <a:off x="6461760" y="3240000"/>
            <a:ext cx="136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6"/>
          </p:nvPr>
        </p:nvSpPr>
        <p:spPr>
          <a:xfrm>
            <a:off x="6461760" y="5010123"/>
            <a:ext cx="13656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400"/>
              <a:buFont typeface="Oswald"/>
              <a:buNone/>
              <a:defRPr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l="17462" r="-3313"/>
          <a:stretch/>
        </p:blipFill>
        <p:spPr>
          <a:xfrm rot="10800000">
            <a:off x="10607035" y="1"/>
            <a:ext cx="1584965" cy="1316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697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04031" y="3905500"/>
            <a:ext cx="3997200" cy="16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2">
            <a:alphaModFix/>
          </a:blip>
          <a:srcRect l="19" r="29"/>
          <a:stretch/>
        </p:blipFill>
        <p:spPr>
          <a:xfrm rot="10800000">
            <a:off x="-15598" y="-188498"/>
            <a:ext cx="1463039" cy="132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l="19" r="19"/>
          <a:stretch/>
        </p:blipFill>
        <p:spPr>
          <a:xfrm>
            <a:off x="337959" y="5885467"/>
            <a:ext cx="755903" cy="75293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1"/>
          </p:nvPr>
        </p:nvSpPr>
        <p:spPr>
          <a:xfrm>
            <a:off x="1122733" y="1390880"/>
            <a:ext cx="1902000" cy="5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2"/>
          </p:nvPr>
        </p:nvSpPr>
        <p:spPr>
          <a:xfrm>
            <a:off x="1122733" y="1862304"/>
            <a:ext cx="22312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3"/>
          </p:nvPr>
        </p:nvSpPr>
        <p:spPr>
          <a:xfrm>
            <a:off x="1122733" y="4004032"/>
            <a:ext cx="1902000" cy="5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4"/>
          </p:nvPr>
        </p:nvSpPr>
        <p:spPr>
          <a:xfrm>
            <a:off x="1122733" y="4479520"/>
            <a:ext cx="22312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5"/>
          </p:nvPr>
        </p:nvSpPr>
        <p:spPr>
          <a:xfrm flipH="1">
            <a:off x="3487933" y="1390880"/>
            <a:ext cx="1902000" cy="5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6"/>
          </p:nvPr>
        </p:nvSpPr>
        <p:spPr>
          <a:xfrm flipH="1">
            <a:off x="3488029" y="1862304"/>
            <a:ext cx="22312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7"/>
          </p:nvPr>
        </p:nvSpPr>
        <p:spPr>
          <a:xfrm flipH="1">
            <a:off x="3487933" y="4004032"/>
            <a:ext cx="1902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8"/>
          </p:nvPr>
        </p:nvSpPr>
        <p:spPr>
          <a:xfrm flipH="1">
            <a:off x="3488029" y="4479520"/>
            <a:ext cx="22312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864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2">
            <a:alphaModFix/>
          </a:blip>
          <a:srcRect t="59" b="49"/>
          <a:stretch/>
        </p:blipFill>
        <p:spPr>
          <a:xfrm rot="10800000" flipH="1">
            <a:off x="7818370" y="4587276"/>
            <a:ext cx="4474463" cy="289597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7973568" y="2404800"/>
            <a:ext cx="3267600" cy="20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4667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"/>
          </p:nvPr>
        </p:nvSpPr>
        <p:spPr>
          <a:xfrm>
            <a:off x="1975104" y="854439"/>
            <a:ext cx="2267600" cy="4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2"/>
          </p:nvPr>
        </p:nvSpPr>
        <p:spPr>
          <a:xfrm>
            <a:off x="1975104" y="1338055"/>
            <a:ext cx="2266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3"/>
          </p:nvPr>
        </p:nvSpPr>
        <p:spPr>
          <a:xfrm>
            <a:off x="1975104" y="2756391"/>
            <a:ext cx="2267600" cy="4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4"/>
          </p:nvPr>
        </p:nvSpPr>
        <p:spPr>
          <a:xfrm>
            <a:off x="1975104" y="3240021"/>
            <a:ext cx="2266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5"/>
          </p:nvPr>
        </p:nvSpPr>
        <p:spPr>
          <a:xfrm>
            <a:off x="1975104" y="4658343"/>
            <a:ext cx="2267600" cy="4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6"/>
          </p:nvPr>
        </p:nvSpPr>
        <p:spPr>
          <a:xfrm>
            <a:off x="1975104" y="5141988"/>
            <a:ext cx="2266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7"/>
          </p:nvPr>
        </p:nvSpPr>
        <p:spPr>
          <a:xfrm>
            <a:off x="5429472" y="854439"/>
            <a:ext cx="2263600" cy="4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8"/>
          </p:nvPr>
        </p:nvSpPr>
        <p:spPr>
          <a:xfrm>
            <a:off x="5425440" y="1341171"/>
            <a:ext cx="22624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9"/>
          </p:nvPr>
        </p:nvSpPr>
        <p:spPr>
          <a:xfrm>
            <a:off x="5429472" y="2756391"/>
            <a:ext cx="2263600" cy="4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13"/>
          </p:nvPr>
        </p:nvSpPr>
        <p:spPr>
          <a:xfrm>
            <a:off x="5425440" y="3243137"/>
            <a:ext cx="22624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14"/>
          </p:nvPr>
        </p:nvSpPr>
        <p:spPr>
          <a:xfrm>
            <a:off x="5429472" y="4658343"/>
            <a:ext cx="2263600" cy="4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800"/>
              <a:buFont typeface="Oswald"/>
              <a:buNone/>
              <a:defRPr sz="24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ubTitle" idx="15"/>
          </p:nvPr>
        </p:nvSpPr>
        <p:spPr>
          <a:xfrm>
            <a:off x="5425440" y="5145104"/>
            <a:ext cx="22624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t="-4972" b="11505"/>
          <a:stretch/>
        </p:blipFill>
        <p:spPr>
          <a:xfrm rot="10800000">
            <a:off x="10268852" y="1"/>
            <a:ext cx="1944365" cy="1296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89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6096000" y="719328"/>
            <a:ext cx="51452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2">
            <a:alphaModFix/>
          </a:blip>
          <a:srcRect t="109" b="99"/>
          <a:stretch/>
        </p:blipFill>
        <p:spPr>
          <a:xfrm>
            <a:off x="1" y="-47216"/>
            <a:ext cx="4419601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l="219" r="209"/>
          <a:stretch/>
        </p:blipFill>
        <p:spPr>
          <a:xfrm rot="10800000">
            <a:off x="10838700" y="5730233"/>
            <a:ext cx="804672" cy="80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t="-4972" b="11505"/>
          <a:stretch/>
        </p:blipFill>
        <p:spPr>
          <a:xfrm rot="10800000">
            <a:off x="10268852" y="1"/>
            <a:ext cx="1944365" cy="1296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94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 партн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4B28CC-7833-4056-9E60-6FC1991E3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1568" y="529838"/>
            <a:ext cx="939570" cy="5274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EF76EC-29B1-44AA-8589-6CA1B9687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024"/>
          <a:stretch/>
        </p:blipFill>
        <p:spPr>
          <a:xfrm>
            <a:off x="-5385" y="0"/>
            <a:ext cx="533287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C249C41-2F92-B64C-82AE-0943D9B58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624" y="2404986"/>
            <a:ext cx="10635513" cy="544553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>
              <a:defRPr sz="3200" spc="0"/>
            </a:lvl1pPr>
          </a:lstStyle>
          <a:p>
            <a:r>
              <a:rPr lang="ru-RU" dirty="0"/>
              <a:t>ЗАГОЛОВОК 32</a:t>
            </a:r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AB1F4CA-45AD-AD48-9D67-F926EF654975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86374" y="3009448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Подзаголовок 18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B43D34A9-48F9-864A-BF77-F880A9007BC1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986374" y="5996387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04.06.2022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471EA88-8C30-F648-AAD3-DA4FE9DB7D1A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86374" y="4189662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ФИО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51BC063-B4CB-0347-9DC7-A70A7FBEC16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986374" y="4491968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Должность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E93E714-2C2A-0447-B46E-4BB3F1C4EB3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86374" y="4848881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ФИО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6A0E2F2-D344-594C-A2E3-2E879396A96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986374" y="5151187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Должность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3865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 preserve="1">
  <p:cSld name="Title only 4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 rotWithShape="1">
          <a:blip r:embed="rId2">
            <a:alphaModFix/>
          </a:blip>
          <a:srcRect t="22148" b="-2424"/>
          <a:stretch/>
        </p:blipFill>
        <p:spPr>
          <a:xfrm rot="10800000">
            <a:off x="950966" y="5210598"/>
            <a:ext cx="4419601" cy="229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t="-4972" b="11505"/>
          <a:stretch/>
        </p:blipFill>
        <p:spPr>
          <a:xfrm rot="10800000">
            <a:off x="10268852" y="1"/>
            <a:ext cx="1944365" cy="129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 l="219" r="209"/>
          <a:stretch/>
        </p:blipFill>
        <p:spPr>
          <a:xfrm rot="10800000">
            <a:off x="10838700" y="5730233"/>
            <a:ext cx="804672" cy="804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781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 preserve="1">
  <p:cSld name="Title only 1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2">
            <a:alphaModFix/>
          </a:blip>
          <a:srcRect b="59324"/>
          <a:stretch/>
        </p:blipFill>
        <p:spPr>
          <a:xfrm>
            <a:off x="1886101" y="5738167"/>
            <a:ext cx="3049900" cy="11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t="31024" r="51352"/>
          <a:stretch/>
        </p:blipFill>
        <p:spPr>
          <a:xfrm>
            <a:off x="10699501" y="1"/>
            <a:ext cx="1492500" cy="189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4">
            <a:alphaModFix/>
          </a:blip>
          <a:srcRect l="30618"/>
          <a:stretch/>
        </p:blipFill>
        <p:spPr>
          <a:xfrm>
            <a:off x="-2" y="434367"/>
            <a:ext cx="1953100" cy="2753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4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Title and 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950967" y="2003183"/>
            <a:ext cx="32676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1"/>
          </p:nvPr>
        </p:nvSpPr>
        <p:spPr>
          <a:xfrm>
            <a:off x="950976" y="2944817"/>
            <a:ext cx="27552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2">
            <a:alphaModFix/>
          </a:blip>
          <a:srcRect l="20584" t="72352"/>
          <a:stretch/>
        </p:blipFill>
        <p:spPr>
          <a:xfrm>
            <a:off x="0" y="1"/>
            <a:ext cx="4984635" cy="1579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t="51996" r="58890"/>
          <a:stretch/>
        </p:blipFill>
        <p:spPr>
          <a:xfrm>
            <a:off x="9891734" y="1"/>
            <a:ext cx="2300265" cy="241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 b="48291"/>
          <a:stretch/>
        </p:blipFill>
        <p:spPr>
          <a:xfrm>
            <a:off x="524168" y="4566905"/>
            <a:ext cx="4460465" cy="2327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425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Title and text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154167" y="4423287"/>
            <a:ext cx="32676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1"/>
          </p:nvPr>
        </p:nvSpPr>
        <p:spPr>
          <a:xfrm>
            <a:off x="1154167" y="5484737"/>
            <a:ext cx="8076400" cy="1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2">
            <a:alphaModFix/>
          </a:blip>
          <a:srcRect l="3353" t="21642"/>
          <a:stretch/>
        </p:blipFill>
        <p:spPr>
          <a:xfrm>
            <a:off x="0" y="1"/>
            <a:ext cx="3780675" cy="280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099" y="362804"/>
            <a:ext cx="3972671" cy="358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 r="67422"/>
          <a:stretch/>
        </p:blipFill>
        <p:spPr>
          <a:xfrm>
            <a:off x="10795834" y="3166968"/>
            <a:ext cx="1396165" cy="3899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883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 preserve="1">
  <p:cSld name="Title and text 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 rotWithShape="1">
          <a:blip r:embed="rId2">
            <a:alphaModFix/>
          </a:blip>
          <a:srcRect t="22148" b="-2424"/>
          <a:stretch/>
        </p:blipFill>
        <p:spPr>
          <a:xfrm rot="10800000">
            <a:off x="950966" y="5210598"/>
            <a:ext cx="4419601" cy="229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 t="-4972" b="11505"/>
          <a:stretch/>
        </p:blipFill>
        <p:spPr>
          <a:xfrm rot="10800000">
            <a:off x="10268852" y="1"/>
            <a:ext cx="1944365" cy="129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 l="219" r="209"/>
          <a:stretch/>
        </p:blipFill>
        <p:spPr>
          <a:xfrm rot="10800000">
            <a:off x="10838700" y="5730233"/>
            <a:ext cx="804672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950967" y="2003183"/>
            <a:ext cx="32676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1"/>
          </p:nvPr>
        </p:nvSpPr>
        <p:spPr>
          <a:xfrm>
            <a:off x="950967" y="3125533"/>
            <a:ext cx="3267600" cy="1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282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134759" y="5885467"/>
            <a:ext cx="755903" cy="7529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950967" y="454703"/>
            <a:ext cx="4828000" cy="13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89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1"/>
          </p:nvPr>
        </p:nvSpPr>
        <p:spPr>
          <a:xfrm>
            <a:off x="937667" y="1903520"/>
            <a:ext cx="4826000" cy="1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937667" y="4770933"/>
            <a:ext cx="4826000" cy="9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2"/>
              </a:solidFill>
              <a:latin typeface="Krub"/>
              <a:ea typeface="Krub"/>
              <a:cs typeface="Krub"/>
              <a:sym typeface="Krub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2"/>
          </p:nvPr>
        </p:nvSpPr>
        <p:spPr>
          <a:xfrm>
            <a:off x="937667" y="5785992"/>
            <a:ext cx="4077600" cy="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209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 preserve="1" userDrawn="1">
  <p:cSld name="Background 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 l="219" r="209"/>
          <a:stretch/>
        </p:blipFill>
        <p:spPr>
          <a:xfrm rot="10800000">
            <a:off x="10580600" y="3444200"/>
            <a:ext cx="804672" cy="80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 l="28299"/>
          <a:stretch/>
        </p:blipFill>
        <p:spPr>
          <a:xfrm>
            <a:off x="0" y="189734"/>
            <a:ext cx="2262765" cy="308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30462">
            <a:off x="8845459" y="373953"/>
            <a:ext cx="3123680" cy="299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 rotWithShape="1">
          <a:blip r:embed="rId5">
            <a:alphaModFix/>
          </a:blip>
          <a:srcRect t="20810"/>
          <a:stretch/>
        </p:blipFill>
        <p:spPr>
          <a:xfrm rot="-5400006">
            <a:off x="-289951" y="2247854"/>
            <a:ext cx="3032565" cy="24526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6">
            <a:extLst>
              <a:ext uri="{FF2B5EF4-FFF2-40B4-BE49-F238E27FC236}">
                <a16:creationId xmlns:a16="http://schemas.microsoft.com/office/drawing/2014/main" id="{C079D8CB-BABB-49DE-E207-0468C0D6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600" y="719333"/>
            <a:ext cx="9234800" cy="756000"/>
          </a:xfrm>
        </p:spPr>
        <p:txBody>
          <a:bodyPr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52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0900" y="165964"/>
            <a:ext cx="2862200" cy="282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93348">
            <a:off x="9280138" y="4000551"/>
            <a:ext cx="2574129" cy="258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534" y="1303001"/>
            <a:ext cx="3285065" cy="2947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471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 preserve="1">
  <p:cSld name="Background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623248">
            <a:off x="203202" y="4061166"/>
            <a:ext cx="2552801" cy="2593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0402" y="2337667"/>
            <a:ext cx="3191165" cy="303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 rotWithShape="1">
          <a:blip r:embed="rId4">
            <a:alphaModFix/>
          </a:blip>
          <a:srcRect t="29537"/>
          <a:stretch/>
        </p:blipFill>
        <p:spPr>
          <a:xfrm>
            <a:off x="106168" y="1"/>
            <a:ext cx="3516665" cy="219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4546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 preserve="1">
  <p:cSld name="Background 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0733" y="4550133"/>
            <a:ext cx="2224800" cy="2307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r="24986"/>
          <a:stretch/>
        </p:blipFill>
        <p:spPr>
          <a:xfrm>
            <a:off x="9946100" y="3374100"/>
            <a:ext cx="2286000" cy="312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467" y="198933"/>
            <a:ext cx="3677365" cy="303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23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F858E3-78A2-45CE-A442-BA7C526A6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1568" y="529838"/>
            <a:ext cx="939570" cy="5274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BAA278-446B-4218-8FA0-38480DF48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024"/>
          <a:stretch/>
        </p:blipFill>
        <p:spPr>
          <a:xfrm>
            <a:off x="-5385" y="0"/>
            <a:ext cx="533287" cy="68580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8FAD80-854E-D240-869F-F148CA5A0663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986374" y="583535"/>
            <a:ext cx="9156467" cy="5464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 28 кг</a:t>
            </a:r>
            <a:endParaRPr lang="en-RU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58ED01FC-F3FF-A140-A78E-D2BCE9616A13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86374" y="1130024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Подзаголовок слайда 18 кг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678253-5E6A-C248-A599-190C22D83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B6BAFFEE-D6AB-401C-8EAB-69DAAC8A3D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46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5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слайд с 1 бло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F858E3-78A2-45CE-A442-BA7C526A6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1568" y="529838"/>
            <a:ext cx="939570" cy="5274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BAA278-446B-4218-8FA0-38480DF48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024"/>
          <a:stretch/>
        </p:blipFill>
        <p:spPr>
          <a:xfrm>
            <a:off x="-5385" y="0"/>
            <a:ext cx="533287" cy="685165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8FAD80-854E-D240-869F-F148CA5A0663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986374" y="583535"/>
            <a:ext cx="9156467" cy="5464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 28 кг</a:t>
            </a:r>
            <a:endParaRPr lang="en-RU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58ED01FC-F3FF-A140-A78E-D2BCE9616A13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86374" y="1128183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Подзаголовок слайда 18 кг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BD3C-7BDA-024A-88B9-3414096D91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82663" y="1531191"/>
            <a:ext cx="10658475" cy="46695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5E4185-8AD0-3C4B-9F03-9175A184E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B6BAFFEE-D6AB-401C-8EAB-69DAAC8A3D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8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сновной слайд с блоком и с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F858E3-78A2-45CE-A442-BA7C526A6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1568" y="529838"/>
            <a:ext cx="939570" cy="5274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BAA278-446B-4218-8FA0-38480DF48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024"/>
          <a:stretch/>
        </p:blipFill>
        <p:spPr>
          <a:xfrm>
            <a:off x="-5385" y="0"/>
            <a:ext cx="533287" cy="685165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8FAD80-854E-D240-869F-F148CA5A0663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986374" y="583535"/>
            <a:ext cx="9156467" cy="5464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 28 кг</a:t>
            </a:r>
            <a:endParaRPr lang="en-RU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58ED01FC-F3FF-A140-A78E-D2BCE9616A13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86374" y="1128183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Подзаголовок слайда 18 кг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BD3C-7BDA-024A-88B9-3414096D91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82663" y="1531191"/>
            <a:ext cx="10658475" cy="43996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15036-1E37-4842-A9D3-C91FB938DE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6034251"/>
            <a:ext cx="10658475" cy="22701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ru-RU" dirty="0"/>
              <a:t>Источник: Название источника</a:t>
            </a:r>
            <a:endParaRPr lang="en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B84D7FD-10F7-314C-A834-C299A1275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B6BAFFEE-D6AB-401C-8EAB-69DAAC8A3D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20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сновной слайд 2 блока и сно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F858E3-78A2-45CE-A442-BA7C526A6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1568" y="529838"/>
            <a:ext cx="939570" cy="5274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BAA278-446B-4218-8FA0-38480DF48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024"/>
          <a:stretch/>
        </p:blipFill>
        <p:spPr>
          <a:xfrm>
            <a:off x="-5385" y="0"/>
            <a:ext cx="533287" cy="685165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8FAD80-854E-D240-869F-F148CA5A0663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986374" y="583535"/>
            <a:ext cx="9156467" cy="54648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 28 кг</a:t>
            </a:r>
            <a:endParaRPr lang="en-RU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58ED01FC-F3FF-A140-A78E-D2BCE9616A13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986374" y="1128183"/>
            <a:ext cx="9156467" cy="2642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ru-RU" dirty="0">
                <a:solidFill>
                  <a:schemeClr val="tx2"/>
                </a:solidFill>
                <a:latin typeface="+mj-lt"/>
              </a:rPr>
              <a:t>Подзаголовок слайда 18 кг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BD3C-7BDA-024A-88B9-3414096D91C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82663" y="1531191"/>
            <a:ext cx="5113337" cy="43996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15036-1E37-4842-A9D3-C91FB938DE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6034251"/>
            <a:ext cx="10658475" cy="22701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pPr lvl="0"/>
            <a:r>
              <a:rPr lang="ru-RU" dirty="0"/>
              <a:t>Вводные данные</a:t>
            </a:r>
            <a:endParaRPr lang="en-R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4F058F-90E7-D648-B13B-AE1D23C281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26213" y="1531191"/>
            <a:ext cx="5113337" cy="43996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RU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E37D02E-B2BC-384C-997D-7625D2393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B6BAFFEE-D6AB-401C-8EAB-69DAAC8A3D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76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F858E3-78A2-45CE-A442-BA7C526A6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1568" y="529838"/>
            <a:ext cx="939570" cy="527478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973CC7D-F818-481E-AA87-4E3D92AC6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2685" y="2988523"/>
            <a:ext cx="9095667" cy="544553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>
              <a:defRPr sz="3200" spc="0">
                <a:solidFill>
                  <a:srgbClr val="0033CC"/>
                </a:solidFill>
              </a:defRPr>
            </a:lvl1pPr>
          </a:lstStyle>
          <a:p>
            <a:r>
              <a:rPr lang="ru-RU" dirty="0"/>
              <a:t>СПАСИБО!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BAA278-446B-4218-8FA0-38480DF48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024"/>
          <a:stretch/>
        </p:blipFill>
        <p:spPr>
          <a:xfrm>
            <a:off x="-5385" y="0"/>
            <a:ext cx="533287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29E5D6-476B-4466-8A76-9CBB41705DF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9144" y="2771609"/>
            <a:ext cx="1363436" cy="1363436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89F875F-4F46-4721-9687-8415F193112B}"/>
              </a:ext>
            </a:extLst>
          </p:cNvPr>
          <p:cNvSpPr txBox="1">
            <a:spLocks/>
          </p:cNvSpPr>
          <p:nvPr userDrawn="1"/>
        </p:nvSpPr>
        <p:spPr>
          <a:xfrm>
            <a:off x="2572685" y="3648548"/>
            <a:ext cx="9095667" cy="544553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0" dirty="0">
                <a:solidFill>
                  <a:srgbClr val="0033CC"/>
                </a:solidFill>
              </a:rPr>
              <a:t>Подписывайтесь </a:t>
            </a:r>
          </a:p>
          <a:p>
            <a:r>
              <a:rPr lang="ru-RU" sz="2000" spc="0" dirty="0">
                <a:solidFill>
                  <a:srgbClr val="0033CC"/>
                </a:solidFill>
              </a:rPr>
              <a:t>на наш </a:t>
            </a:r>
            <a:r>
              <a:rPr lang="en-US" sz="2000" spc="0" dirty="0">
                <a:solidFill>
                  <a:srgbClr val="0033CC"/>
                </a:solidFill>
              </a:rPr>
              <a:t>Telegram</a:t>
            </a:r>
            <a:r>
              <a:rPr lang="ru-RU" sz="2000" spc="0" dirty="0">
                <a:solidFill>
                  <a:srgbClr val="0033CC"/>
                </a:solidFill>
              </a:rPr>
              <a:t>-канал</a:t>
            </a:r>
            <a:endParaRPr lang="en-US" sz="2000" spc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8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973CC7D-F818-481E-AA87-4E3D92AC6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2685" y="2988523"/>
            <a:ext cx="9095667" cy="544553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>
              <a:defRPr sz="3200" spc="0">
                <a:solidFill>
                  <a:srgbClr val="0033CC"/>
                </a:solidFill>
              </a:defRPr>
            </a:lvl1pPr>
          </a:lstStyle>
          <a:p>
            <a:r>
              <a:rPr lang="ru-RU" dirty="0"/>
              <a:t>СПАСИБО!</a:t>
            </a:r>
            <a:endParaRPr lang="en-US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BAA278-446B-4218-8FA0-38480DF48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024"/>
          <a:stretch/>
        </p:blipFill>
        <p:spPr>
          <a:xfrm>
            <a:off x="-5385" y="0"/>
            <a:ext cx="533287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29E5D6-476B-4466-8A76-9CBB41705D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144" y="2771609"/>
            <a:ext cx="1363436" cy="1363436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89F875F-4F46-4721-9687-8415F193112B}"/>
              </a:ext>
            </a:extLst>
          </p:cNvPr>
          <p:cNvSpPr txBox="1">
            <a:spLocks/>
          </p:cNvSpPr>
          <p:nvPr userDrawn="1"/>
        </p:nvSpPr>
        <p:spPr>
          <a:xfrm>
            <a:off x="2572685" y="3648548"/>
            <a:ext cx="9095667" cy="544553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pc="0" dirty="0">
                <a:solidFill>
                  <a:srgbClr val="0033CC"/>
                </a:solidFill>
              </a:rPr>
              <a:t>Подписывайтесь </a:t>
            </a:r>
          </a:p>
          <a:p>
            <a:r>
              <a:rPr lang="ru-RU" sz="2000" spc="0" dirty="0">
                <a:solidFill>
                  <a:srgbClr val="0033CC"/>
                </a:solidFill>
              </a:rPr>
              <a:t>на наш </a:t>
            </a:r>
            <a:r>
              <a:rPr lang="en-US" sz="2000" spc="0" dirty="0">
                <a:solidFill>
                  <a:srgbClr val="0033CC"/>
                </a:solidFill>
              </a:rPr>
              <a:t>Telegram</a:t>
            </a:r>
            <a:r>
              <a:rPr lang="ru-RU" sz="2000" spc="0" dirty="0">
                <a:solidFill>
                  <a:srgbClr val="0033CC"/>
                </a:solidFill>
              </a:rPr>
              <a:t>-канал</a:t>
            </a:r>
            <a:endParaRPr lang="en-US" sz="2000" spc="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F55844-320F-4ACB-B40F-5C8357497D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01568" y="529838"/>
            <a:ext cx="939570" cy="527478"/>
          </a:xfrm>
          <a:prstGeom prst="rect">
            <a:avLst/>
          </a:prstGeom>
        </p:spPr>
      </p:pic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9186DA13-100F-C242-BA71-A8351D6A6BC1}"/>
              </a:ext>
            </a:extLst>
          </p:cNvPr>
          <p:cNvSpPr/>
          <p:nvPr userDrawn="1"/>
        </p:nvSpPr>
        <p:spPr>
          <a:xfrm>
            <a:off x="2057400" y="-337526"/>
            <a:ext cx="1071694" cy="336870"/>
          </a:xfrm>
          <a:prstGeom prst="rect">
            <a:avLst/>
          </a:prstGeom>
          <a:solidFill>
            <a:srgbClr val="00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0DF5747B-C17A-9F4B-BC59-EAB21236D5BC}"/>
              </a:ext>
            </a:extLst>
          </p:cNvPr>
          <p:cNvSpPr/>
          <p:nvPr userDrawn="1"/>
        </p:nvSpPr>
        <p:spPr>
          <a:xfrm>
            <a:off x="4462010" y="-336870"/>
            <a:ext cx="1071694" cy="33687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F8A6940B-3DB6-A440-8C8C-D54B534B8D7E}"/>
              </a:ext>
            </a:extLst>
          </p:cNvPr>
          <p:cNvSpPr/>
          <p:nvPr userDrawn="1"/>
        </p:nvSpPr>
        <p:spPr>
          <a:xfrm>
            <a:off x="5663034" y="-336870"/>
            <a:ext cx="1071694" cy="336870"/>
          </a:xfrm>
          <a:prstGeom prst="rect">
            <a:avLst/>
          </a:prstGeom>
          <a:solidFill>
            <a:srgbClr val="065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8">
            <a:extLst>
              <a:ext uri="{FF2B5EF4-FFF2-40B4-BE49-F238E27FC236}">
                <a16:creationId xmlns:a16="http://schemas.microsoft.com/office/drawing/2014/main" id="{C8BE4C89-E4CA-3641-8325-87487228E279}"/>
              </a:ext>
            </a:extLst>
          </p:cNvPr>
          <p:cNvSpPr/>
          <p:nvPr userDrawn="1"/>
        </p:nvSpPr>
        <p:spPr>
          <a:xfrm>
            <a:off x="6864058" y="-336870"/>
            <a:ext cx="1071694" cy="33687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8FD193FB-C9F0-C94C-B30D-D513C386F4B3}"/>
              </a:ext>
            </a:extLst>
          </p:cNvPr>
          <p:cNvSpPr/>
          <p:nvPr userDrawn="1"/>
        </p:nvSpPr>
        <p:spPr>
          <a:xfrm>
            <a:off x="8065082" y="-336870"/>
            <a:ext cx="1071694" cy="336870"/>
          </a:xfrm>
          <a:prstGeom prst="rect">
            <a:avLst/>
          </a:prstGeom>
          <a:solidFill>
            <a:srgbClr val="2D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5AEF37A9-E237-3042-9DD7-203470AE1FB1}"/>
              </a:ext>
            </a:extLst>
          </p:cNvPr>
          <p:cNvSpPr/>
          <p:nvPr userDrawn="1"/>
        </p:nvSpPr>
        <p:spPr>
          <a:xfrm>
            <a:off x="9266106" y="-336870"/>
            <a:ext cx="1071694" cy="336870"/>
          </a:xfrm>
          <a:prstGeom prst="rect">
            <a:avLst/>
          </a:prstGeom>
          <a:solidFill>
            <a:srgbClr val="FF4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62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51" r:id="rId2"/>
    <p:sldLayoutId id="2147484252" r:id="rId3"/>
    <p:sldLayoutId id="2147484242" r:id="rId4"/>
    <p:sldLayoutId id="2147484247" r:id="rId5"/>
    <p:sldLayoutId id="2147484248" r:id="rId6"/>
    <p:sldLayoutId id="2147484249" r:id="rId7"/>
    <p:sldLayoutId id="2147484246" r:id="rId8"/>
    <p:sldLayoutId id="2147484269" r:id="rId9"/>
    <p:sldLayoutId id="2147484270" r:id="rId10"/>
    <p:sldLayoutId id="21474842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3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3840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pos="619" userDrawn="1">
          <p15:clr>
            <a:srgbClr val="F26B43"/>
          </p15:clr>
        </p15:guide>
        <p15:guide id="7" orient="horz" pos="3906" userDrawn="1">
          <p15:clr>
            <a:srgbClr val="F26B43"/>
          </p15:clr>
        </p15:guide>
        <p15:guide id="8" orient="horz" pos="323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600"/>
              <a:buFont typeface="Oswald Medium"/>
              <a:buNone/>
              <a:defRPr sz="4600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819867"/>
            <a:ext cx="102900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8179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  <p:sldLayoutId id="2147484288" r:id="rId13"/>
    <p:sldLayoutId id="2147484289" r:id="rId14"/>
    <p:sldLayoutId id="2147484290" r:id="rId15"/>
    <p:sldLayoutId id="2147484291" r:id="rId16"/>
    <p:sldLayoutId id="2147484292" r:id="rId17"/>
    <p:sldLayoutId id="2147484293" r:id="rId18"/>
    <p:sldLayoutId id="2147484294" r:id="rId19"/>
    <p:sldLayoutId id="2147484295" r:id="rId20"/>
    <p:sldLayoutId id="2147484296" r:id="rId21"/>
    <p:sldLayoutId id="2147484297" r:id="rId22"/>
    <p:sldLayoutId id="2147484298" r:id="rId23"/>
    <p:sldLayoutId id="2147484299" r:id="rId24"/>
    <p:sldLayoutId id="2147484300" r:id="rId25"/>
    <p:sldLayoutId id="2147484301" r:id="rId26"/>
    <p:sldLayoutId id="2147484302" r:id="rId27"/>
    <p:sldLayoutId id="2147484303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693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0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image" Target="../media/image40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sv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chart" Target="../charts/chart8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chart" Target="../charts/chart9.xml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DFD21-7652-A996-2A51-219C038A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347" y="2574920"/>
            <a:ext cx="5729473" cy="1708160"/>
          </a:xfrm>
        </p:spPr>
        <p:txBody>
          <a:bodyPr>
            <a:spAutoFit/>
          </a:bodyPr>
          <a:lstStyle/>
          <a:p>
            <a:r>
              <a:rPr lang="ru-RU" sz="4000" b="1" cap="all" dirty="0"/>
              <a:t>Паттерны поведения среди покупателей Вина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705E127-315B-0F97-9993-90E9FFD4C68A}"/>
              </a:ext>
            </a:extLst>
          </p:cNvPr>
          <p:cNvCxnSpPr/>
          <p:nvPr/>
        </p:nvCxnSpPr>
        <p:spPr>
          <a:xfrm>
            <a:off x="6921910" y="2057400"/>
            <a:ext cx="0" cy="2743200"/>
          </a:xfrm>
          <a:prstGeom prst="line">
            <a:avLst/>
          </a:prstGeom>
          <a:ln w="38100">
            <a:solidFill>
              <a:srgbClr val="BB3E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927E0A-161C-CF75-9F62-A678A5042DD6}"/>
              </a:ext>
            </a:extLst>
          </p:cNvPr>
          <p:cNvSpPr txBox="1"/>
          <p:nvPr/>
        </p:nvSpPr>
        <p:spPr>
          <a:xfrm>
            <a:off x="8377086" y="1979780"/>
            <a:ext cx="3038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Опрос на базе Потребительской Панели Ромир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5BF7B-89F0-C199-D2A1-6AA36F94FFC0}"/>
              </a:ext>
            </a:extLst>
          </p:cNvPr>
          <p:cNvSpPr txBox="1"/>
          <p:nvPr/>
        </p:nvSpPr>
        <p:spPr>
          <a:xfrm>
            <a:off x="8377086" y="3109234"/>
            <a:ext cx="350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Конец Июля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46F612-5E13-F3E3-B7A5-BBA094237E1B}"/>
              </a:ext>
            </a:extLst>
          </p:cNvPr>
          <p:cNvSpPr txBox="1"/>
          <p:nvPr/>
        </p:nvSpPr>
        <p:spPr>
          <a:xfrm>
            <a:off x="8377086" y="3691253"/>
            <a:ext cx="350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</a:rPr>
              <a:t>Россия в целом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60BFB-0419-C554-C22D-746FD348F2C1}"/>
              </a:ext>
            </a:extLst>
          </p:cNvPr>
          <p:cNvSpPr txBox="1"/>
          <p:nvPr/>
        </p:nvSpPr>
        <p:spPr>
          <a:xfrm>
            <a:off x="7069394" y="1986344"/>
            <a:ext cx="169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Инструмент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35345-2EC9-5665-58C6-19419DB327FC}"/>
              </a:ext>
            </a:extLst>
          </p:cNvPr>
          <p:cNvSpPr txBox="1"/>
          <p:nvPr/>
        </p:nvSpPr>
        <p:spPr>
          <a:xfrm>
            <a:off x="7069394" y="3146574"/>
            <a:ext cx="169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Период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A62B87-A68F-7189-D435-CFC1A12B6241}"/>
              </a:ext>
            </a:extLst>
          </p:cNvPr>
          <p:cNvSpPr txBox="1"/>
          <p:nvPr/>
        </p:nvSpPr>
        <p:spPr>
          <a:xfrm>
            <a:off x="7069394" y="3722030"/>
            <a:ext cx="169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География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0E880-FA56-D1CE-E98A-C9D74242D6BB}"/>
              </a:ext>
            </a:extLst>
          </p:cNvPr>
          <p:cNvSpPr txBox="1"/>
          <p:nvPr/>
        </p:nvSpPr>
        <p:spPr>
          <a:xfrm>
            <a:off x="7069394" y="4231891"/>
            <a:ext cx="169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Выборка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A09775-912A-0809-899F-4606DD897A08}"/>
              </a:ext>
            </a:extLst>
          </p:cNvPr>
          <p:cNvSpPr txBox="1"/>
          <p:nvPr/>
        </p:nvSpPr>
        <p:spPr>
          <a:xfrm>
            <a:off x="8377086" y="4194548"/>
            <a:ext cx="350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</a:rPr>
              <a:t>817 человек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6C2323-2848-FDC9-AA50-3845AA7A4D1E}"/>
              </a:ext>
            </a:extLst>
          </p:cNvPr>
          <p:cNvSpPr txBox="1"/>
          <p:nvPr/>
        </p:nvSpPr>
        <p:spPr>
          <a:xfrm>
            <a:off x="7069394" y="4614354"/>
            <a:ext cx="169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Результаты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2B5BC0-BE91-5377-BEB4-0A251799F2AB}"/>
              </a:ext>
            </a:extLst>
          </p:cNvPr>
          <p:cNvSpPr txBox="1"/>
          <p:nvPr/>
        </p:nvSpPr>
        <p:spPr>
          <a:xfrm>
            <a:off x="8377086" y="4577011"/>
            <a:ext cx="350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в %</a:t>
            </a:r>
          </a:p>
        </p:txBody>
      </p:sp>
    </p:spTree>
    <p:extLst>
      <p:ext uri="{BB962C8B-B14F-4D97-AF65-F5344CB8AC3E}">
        <p14:creationId xmlns:p14="http://schemas.microsoft.com/office/powerpoint/2010/main" val="196754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1EB50795-BF26-F710-A782-8FBBBFB5D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514648"/>
              </p:ext>
            </p:extLst>
          </p:nvPr>
        </p:nvGraphicFramePr>
        <p:xfrm>
          <a:off x="2625878" y="1882893"/>
          <a:ext cx="2847037" cy="181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753FC9F-FCED-E3B6-E1EC-68C4648C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Стратегии и ситуации покупки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FFAAE0-29DE-6399-E193-F8E3353B7B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8569" y="6048492"/>
            <a:ext cx="599768" cy="365125"/>
          </a:xfrm>
          <a:prstGeom prst="rect">
            <a:avLst/>
          </a:prstGeom>
        </p:spPr>
        <p:txBody>
          <a:bodyPr/>
          <a:lstStyle/>
          <a:p>
            <a:fld id="{B6BAFFEE-D6AB-401C-8EAB-69DAAC8A3D32}" type="slidenum">
              <a:rPr lang="en-US" sz="1400" smtClean="0">
                <a:solidFill>
                  <a:schemeClr val="bg1"/>
                </a:solidFill>
              </a:rPr>
              <a:pPr/>
              <a:t>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BDAFE-AF1D-C7FA-F23E-3B029E3BF844}"/>
              </a:ext>
            </a:extLst>
          </p:cNvPr>
          <p:cNvSpPr txBox="1"/>
          <p:nvPr/>
        </p:nvSpPr>
        <p:spPr>
          <a:xfrm>
            <a:off x="986374" y="6098941"/>
            <a:ext cx="79708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S5. Какие алкогольные напитки Вы употребляете не реже 1 раза в месяц?</a:t>
            </a:r>
          </a:p>
          <a:p>
            <a:r>
              <a:rPr lang="ru-RU" sz="1000" dirty="0"/>
              <a:t>Q1. С каким из утверждений о покупке вина Вы в большей степени согласны?</a:t>
            </a:r>
          </a:p>
          <a:p>
            <a:r>
              <a:rPr lang="ru-RU" sz="1000" dirty="0"/>
              <a:t>Q13. Зачем Вы обычно покупаете вино?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E13658-2E93-AAEE-8238-2A6B9EFFC7F2}"/>
              </a:ext>
            </a:extLst>
          </p:cNvPr>
          <p:cNvGrpSpPr/>
          <p:nvPr/>
        </p:nvGrpSpPr>
        <p:grpSpPr>
          <a:xfrm>
            <a:off x="10373347" y="205061"/>
            <a:ext cx="1523429" cy="365126"/>
            <a:chOff x="8991600" y="529838"/>
            <a:chExt cx="2649538" cy="63502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63FA29E-8E21-25F0-13CC-24C64AA82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01568" y="529838"/>
              <a:ext cx="939570" cy="52747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20CE483-B45B-2656-6D1A-BE4CB35E5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600" y="542060"/>
              <a:ext cx="1639773" cy="622803"/>
            </a:xfrm>
            <a:prstGeom prst="rect">
              <a:avLst/>
            </a:prstGeom>
          </p:spPr>
        </p:pic>
      </p:grp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E452F741-A96D-44EA-229B-09C9FC757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786673"/>
              </p:ext>
            </p:extLst>
          </p:nvPr>
        </p:nvGraphicFramePr>
        <p:xfrm>
          <a:off x="6925187" y="2349661"/>
          <a:ext cx="4064000" cy="3698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292DE0A-A54A-0103-77F7-18AE083B51E5}"/>
              </a:ext>
            </a:extLst>
          </p:cNvPr>
          <p:cNvSpPr txBox="1"/>
          <p:nvPr/>
        </p:nvSpPr>
        <p:spPr>
          <a:xfrm>
            <a:off x="7510697" y="1639243"/>
            <a:ext cx="306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Рейтинг видов </a:t>
            </a:r>
          </a:p>
          <a:p>
            <a:pPr algn="ctr"/>
            <a:r>
              <a:rPr lang="ru-RU" sz="1600" b="1" dirty="0"/>
              <a:t>алкоголя среди покупателей вина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2A59F7-3CD2-2344-A6C4-6A4C8B803284}"/>
              </a:ext>
            </a:extLst>
          </p:cNvPr>
          <p:cNvSpPr txBox="1"/>
          <p:nvPr/>
        </p:nvSpPr>
        <p:spPr>
          <a:xfrm>
            <a:off x="4854711" y="2214965"/>
            <a:ext cx="12364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У меня всегда дома есть вино</a:t>
            </a:r>
          </a:p>
          <a:p>
            <a:pPr algn="l" fontAlgn="t"/>
            <a:r>
              <a:rPr lang="ru-RU" sz="2000" b="1" i="0" dirty="0">
                <a:solidFill>
                  <a:srgbClr val="000000"/>
                </a:solidFill>
                <a:latin typeface="Arial" panose="020B0604020202020204" pitchFamily="34" charset="0"/>
              </a:rPr>
              <a:t>44%</a:t>
            </a:r>
            <a:endParaRPr lang="ru-RU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0DE767-278B-67C9-9C4F-F60521C8DD3E}"/>
              </a:ext>
            </a:extLst>
          </p:cNvPr>
          <p:cNvSpPr txBox="1"/>
          <p:nvPr/>
        </p:nvSpPr>
        <p:spPr>
          <a:xfrm>
            <a:off x="2093168" y="2166713"/>
            <a:ext cx="146942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 fontAlgn="t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Обычно я специально покупаю вино </a:t>
            </a:r>
          </a:p>
          <a:p>
            <a:pPr marR="0" algn="l" rtl="0" fontAlgn="t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каждого отдельного случая</a:t>
            </a:r>
          </a:p>
          <a:p>
            <a:pPr marR="0" fontAlgn="t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56%</a:t>
            </a:r>
          </a:p>
        </p:txBody>
      </p:sp>
      <p:sp>
        <p:nvSpPr>
          <p:cNvPr id="44" name="Дуга 43">
            <a:extLst>
              <a:ext uri="{FF2B5EF4-FFF2-40B4-BE49-F238E27FC236}">
                <a16:creationId xmlns:a16="http://schemas.microsoft.com/office/drawing/2014/main" id="{67C893E9-1A21-F2D3-75EA-E2DEBD1C4B81}"/>
              </a:ext>
            </a:extLst>
          </p:cNvPr>
          <p:cNvSpPr/>
          <p:nvPr/>
        </p:nvSpPr>
        <p:spPr>
          <a:xfrm rot="9402611">
            <a:off x="2735557" y="2802274"/>
            <a:ext cx="1070076" cy="1004897"/>
          </a:xfrm>
          <a:prstGeom prst="arc">
            <a:avLst>
              <a:gd name="adj1" fmla="val 19685336"/>
              <a:gd name="adj2" fmla="val 0"/>
            </a:avLst>
          </a:prstGeom>
          <a:noFill/>
          <a:ln w="38100">
            <a:solidFill>
              <a:schemeClr val="accent5">
                <a:lumMod val="20000"/>
                <a:lumOff val="8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8D8140-A5D0-8B9E-D75B-E8FDF829A7D6}"/>
              </a:ext>
            </a:extLst>
          </p:cNvPr>
          <p:cNvSpPr txBox="1"/>
          <p:nvPr/>
        </p:nvSpPr>
        <p:spPr>
          <a:xfrm>
            <a:off x="2608323" y="3555332"/>
            <a:ext cx="1397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25-34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</a:rPr>
              <a:t>лет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8C1669-0EE7-245C-9A1D-E3EDE2E81CD8}"/>
              </a:ext>
            </a:extLst>
          </p:cNvPr>
          <p:cNvSpPr txBox="1"/>
          <p:nvPr/>
        </p:nvSpPr>
        <p:spPr>
          <a:xfrm>
            <a:off x="2441733" y="1624479"/>
            <a:ext cx="3067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Стратегии покупки</a:t>
            </a:r>
          </a:p>
        </p:txBody>
      </p:sp>
      <p:pic>
        <p:nvPicPr>
          <p:cNvPr id="51" name="Google Shape;38;p6">
            <a:extLst>
              <a:ext uri="{FF2B5EF4-FFF2-40B4-BE49-F238E27FC236}">
                <a16:creationId xmlns:a16="http://schemas.microsoft.com/office/drawing/2014/main" id="{8C026D79-A388-1ED7-EC41-AC5899E3039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28905" t="23119" r="208" b="-1"/>
          <a:stretch/>
        </p:blipFill>
        <p:spPr>
          <a:xfrm rot="10800000">
            <a:off x="3913051" y="2640729"/>
            <a:ext cx="272690" cy="2944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" name="Таблица 51">
            <a:extLst>
              <a:ext uri="{FF2B5EF4-FFF2-40B4-BE49-F238E27FC236}">
                <a16:creationId xmlns:a16="http://schemas.microsoft.com/office/drawing/2014/main" id="{7DCD28F4-540E-A148-62C6-0E91581EC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48446"/>
              </p:ext>
            </p:extLst>
          </p:nvPr>
        </p:nvGraphicFramePr>
        <p:xfrm>
          <a:off x="986374" y="4616714"/>
          <a:ext cx="4764690" cy="1248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8452">
                  <a:extLst>
                    <a:ext uri="{9D8B030D-6E8A-4147-A177-3AD203B41FA5}">
                      <a16:colId xmlns:a16="http://schemas.microsoft.com/office/drawing/2014/main" val="1692452832"/>
                    </a:ext>
                  </a:extLst>
                </a:gridCol>
                <a:gridCol w="226238">
                  <a:extLst>
                    <a:ext uri="{9D8B030D-6E8A-4147-A177-3AD203B41FA5}">
                      <a16:colId xmlns:a16="http://schemas.microsoft.com/office/drawing/2014/main" val="2893915474"/>
                    </a:ext>
                  </a:extLst>
                </a:gridCol>
              </a:tblGrid>
              <a:tr h="257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</a:rPr>
                        <a:t>Чтобы отметить какое-то событие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471516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</a:rPr>
                        <a:t>Чтобы насладиться вкусом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644926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</a:rPr>
                        <a:t>Чтобы расслабиться, снять стресс, отвлечься от проблем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371688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</a:rPr>
                        <a:t>Вино – это атрибут праздника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801626"/>
                  </a:ext>
                </a:extLst>
              </a:tr>
              <a:tr h="2171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</a:rPr>
                        <a:t>Чтобы поднять настроение, развеселиться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889177"/>
                  </a:ext>
                </a:extLst>
              </a:tr>
            </a:tbl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A840B3C5-8BC4-E7CF-03AA-E915981FD5AD}"/>
              </a:ext>
            </a:extLst>
          </p:cNvPr>
          <p:cNvSpPr txBox="1"/>
          <p:nvPr/>
        </p:nvSpPr>
        <p:spPr>
          <a:xfrm>
            <a:off x="982105" y="4208536"/>
            <a:ext cx="3067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Ситуации покупки</a:t>
            </a:r>
          </a:p>
        </p:txBody>
      </p:sp>
    </p:spTree>
    <p:extLst>
      <p:ext uri="{BB962C8B-B14F-4D97-AF65-F5344CB8AC3E}">
        <p14:creationId xmlns:p14="http://schemas.microsoft.com/office/powerpoint/2010/main" val="422531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C24C03C-DAD0-A5D4-F1C4-97E9B577315D}"/>
              </a:ext>
            </a:extLst>
          </p:cNvPr>
          <p:cNvCxnSpPr>
            <a:cxnSpLocks/>
          </p:cNvCxnSpPr>
          <p:nvPr/>
        </p:nvCxnSpPr>
        <p:spPr>
          <a:xfrm>
            <a:off x="5486158" y="5086248"/>
            <a:ext cx="2241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121109B-B90F-F45D-3E1E-09801148D17C}"/>
              </a:ext>
            </a:extLst>
          </p:cNvPr>
          <p:cNvSpPr txBox="1"/>
          <p:nvPr/>
        </p:nvSpPr>
        <p:spPr>
          <a:xfrm>
            <a:off x="5845156" y="4855416"/>
            <a:ext cx="152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Предпочитаемые типы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67569B-4044-17B3-C874-521C83D8AA17}"/>
              </a:ext>
            </a:extLst>
          </p:cNvPr>
          <p:cNvSpPr/>
          <p:nvPr/>
        </p:nvSpPr>
        <p:spPr>
          <a:xfrm>
            <a:off x="7396223" y="0"/>
            <a:ext cx="4795777" cy="4838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2563B-DFEC-BD98-48C6-71276E726380}"/>
              </a:ext>
            </a:extLst>
          </p:cNvPr>
          <p:cNvSpPr txBox="1"/>
          <p:nvPr/>
        </p:nvSpPr>
        <p:spPr>
          <a:xfrm>
            <a:off x="986374" y="6072954"/>
            <a:ext cx="7970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Q2. Скажите, пожалуйста, как Вы обычно покупаете вино?</a:t>
            </a:r>
            <a:br>
              <a:rPr lang="ru-RU" sz="1000" dirty="0"/>
            </a:br>
            <a:r>
              <a:rPr lang="en-US" sz="1000" dirty="0"/>
              <a:t>Q3. </a:t>
            </a:r>
            <a:r>
              <a:rPr lang="ru-RU" sz="1000" dirty="0"/>
              <a:t>Каким образом Вы выбираете марку вина, которую потом покупаете?</a:t>
            </a:r>
          </a:p>
          <a:p>
            <a:r>
              <a:rPr lang="ru-RU" sz="1000" dirty="0"/>
              <a:t>Q6. Скажите, пожалуйста, какие вина предпочитаете?</a:t>
            </a:r>
          </a:p>
          <a:p>
            <a:r>
              <a:rPr lang="ru-RU" sz="1000" dirty="0"/>
              <a:t>Q7. А какой тип вина Вы предпочитаете?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EA569F-1B02-3A4D-1097-C27493EC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315" y="363869"/>
            <a:ext cx="9854039" cy="756000"/>
          </a:xfrm>
        </p:spPr>
        <p:txBody>
          <a:bodyPr/>
          <a:lstStyle/>
          <a:p>
            <a:r>
              <a:rPr lang="ru-RU" sz="3600" dirty="0"/>
              <a:t>Планирование покупки и предпочитаемый тип</a:t>
            </a:r>
          </a:p>
        </p:txBody>
      </p:sp>
      <p:sp>
        <p:nvSpPr>
          <p:cNvPr id="6" name="Полилиния 17">
            <a:extLst>
              <a:ext uri="{FF2B5EF4-FFF2-40B4-BE49-F238E27FC236}">
                <a16:creationId xmlns:a16="http://schemas.microsoft.com/office/drawing/2014/main" id="{944CCE49-4F88-6A89-E136-72AD43DCFBD3}"/>
              </a:ext>
            </a:extLst>
          </p:cNvPr>
          <p:cNvSpPr/>
          <p:nvPr/>
        </p:nvSpPr>
        <p:spPr>
          <a:xfrm>
            <a:off x="2764767" y="2817452"/>
            <a:ext cx="979099" cy="428173"/>
          </a:xfrm>
          <a:custGeom>
            <a:avLst/>
            <a:gdLst>
              <a:gd name="connsiteX0" fmla="*/ 0 w 979099"/>
              <a:gd name="connsiteY0" fmla="*/ 428172 h 428173"/>
              <a:gd name="connsiteX1" fmla="*/ 0 w 979099"/>
              <a:gd name="connsiteY1" fmla="*/ 428172 h 428173"/>
              <a:gd name="connsiteX2" fmla="*/ 0 w 979099"/>
              <a:gd name="connsiteY2" fmla="*/ 0 h 428173"/>
              <a:gd name="connsiteX3" fmla="*/ 979099 w 979099"/>
              <a:gd name="connsiteY3" fmla="*/ 0 h 42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099" h="428173" extrusionOk="0">
                <a:moveTo>
                  <a:pt x="0" y="428172"/>
                </a:moveTo>
                <a:lnTo>
                  <a:pt x="0" y="428172"/>
                </a:lnTo>
                <a:cubicBezTo>
                  <a:pt x="-17864" y="360217"/>
                  <a:pt x="5160" y="203448"/>
                  <a:pt x="0" y="0"/>
                </a:cubicBezTo>
                <a:cubicBezTo>
                  <a:pt x="418894" y="-76521"/>
                  <a:pt x="707476" y="-67296"/>
                  <a:pt x="979099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766548933">
                  <a:custGeom>
                    <a:avLst/>
                    <a:gdLst>
                      <a:gd name="connsiteX0" fmla="*/ 0 w 682172"/>
                      <a:gd name="connsiteY0" fmla="*/ 740229 h 740229"/>
                      <a:gd name="connsiteX1" fmla="*/ 0 w 682172"/>
                      <a:gd name="connsiteY1" fmla="*/ 740229 h 740229"/>
                      <a:gd name="connsiteX2" fmla="*/ 0 w 682172"/>
                      <a:gd name="connsiteY2" fmla="*/ 0 h 740229"/>
                      <a:gd name="connsiteX3" fmla="*/ 682172 w 682172"/>
                      <a:gd name="connsiteY3" fmla="*/ 0 h 740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2172" h="740229">
                        <a:moveTo>
                          <a:pt x="0" y="740229"/>
                        </a:moveTo>
                        <a:lnTo>
                          <a:pt x="0" y="740229"/>
                        </a:lnTo>
                        <a:lnTo>
                          <a:pt x="0" y="0"/>
                        </a:lnTo>
                        <a:lnTo>
                          <a:pt x="682172" y="0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Полилиния 18">
            <a:extLst>
              <a:ext uri="{FF2B5EF4-FFF2-40B4-BE49-F238E27FC236}">
                <a16:creationId xmlns:a16="http://schemas.microsoft.com/office/drawing/2014/main" id="{37C06EFC-49BB-FEC4-EF3A-629634CA5747}"/>
              </a:ext>
            </a:extLst>
          </p:cNvPr>
          <p:cNvSpPr/>
          <p:nvPr/>
        </p:nvSpPr>
        <p:spPr>
          <a:xfrm rot="5400000" flipH="1">
            <a:off x="4988442" y="1786207"/>
            <a:ext cx="461664" cy="802055"/>
          </a:xfrm>
          <a:custGeom>
            <a:avLst/>
            <a:gdLst>
              <a:gd name="connsiteX0" fmla="*/ 0 w 461664"/>
              <a:gd name="connsiteY0" fmla="*/ 802055 h 802055"/>
              <a:gd name="connsiteX1" fmla="*/ 0 w 461664"/>
              <a:gd name="connsiteY1" fmla="*/ 802055 h 802055"/>
              <a:gd name="connsiteX2" fmla="*/ 0 w 461664"/>
              <a:gd name="connsiteY2" fmla="*/ 0 h 802055"/>
              <a:gd name="connsiteX3" fmla="*/ 461664 w 461664"/>
              <a:gd name="connsiteY3" fmla="*/ 0 h 8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664" h="802055" extrusionOk="0">
                <a:moveTo>
                  <a:pt x="0" y="802055"/>
                </a:moveTo>
                <a:lnTo>
                  <a:pt x="0" y="802055"/>
                </a:lnTo>
                <a:cubicBezTo>
                  <a:pt x="-64247" y="575006"/>
                  <a:pt x="7437" y="268127"/>
                  <a:pt x="0" y="0"/>
                </a:cubicBezTo>
                <a:cubicBezTo>
                  <a:pt x="90632" y="-3757"/>
                  <a:pt x="265114" y="30957"/>
                  <a:pt x="461664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300931780">
                  <a:custGeom>
                    <a:avLst/>
                    <a:gdLst>
                      <a:gd name="connsiteX0" fmla="*/ 0 w 682172"/>
                      <a:gd name="connsiteY0" fmla="*/ 740229 h 740229"/>
                      <a:gd name="connsiteX1" fmla="*/ 0 w 682172"/>
                      <a:gd name="connsiteY1" fmla="*/ 740229 h 740229"/>
                      <a:gd name="connsiteX2" fmla="*/ 0 w 682172"/>
                      <a:gd name="connsiteY2" fmla="*/ 0 h 740229"/>
                      <a:gd name="connsiteX3" fmla="*/ 682172 w 682172"/>
                      <a:gd name="connsiteY3" fmla="*/ 0 h 740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2172" h="740229">
                        <a:moveTo>
                          <a:pt x="0" y="740229"/>
                        </a:moveTo>
                        <a:lnTo>
                          <a:pt x="0" y="740229"/>
                        </a:lnTo>
                        <a:lnTo>
                          <a:pt x="0" y="0"/>
                        </a:lnTo>
                        <a:lnTo>
                          <a:pt x="682172" y="0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080112F-4C87-13EE-01B9-D022CC795861}"/>
              </a:ext>
            </a:extLst>
          </p:cNvPr>
          <p:cNvSpPr/>
          <p:nvPr/>
        </p:nvSpPr>
        <p:spPr>
          <a:xfrm>
            <a:off x="4742711" y="1445748"/>
            <a:ext cx="122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000000"/>
                </a:solidFill>
              </a:rPr>
              <a:t>Спонтанная покупка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FE9B97-6248-6381-BE8F-8F51291761CE}"/>
              </a:ext>
            </a:extLst>
          </p:cNvPr>
          <p:cNvSpPr/>
          <p:nvPr/>
        </p:nvSpPr>
        <p:spPr>
          <a:xfrm>
            <a:off x="2490000" y="3297203"/>
            <a:ext cx="1610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</a:rPr>
              <a:t>Запланированная покупка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AC39841-D4F6-67B8-1C0F-29B88B001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197337"/>
              </p:ext>
            </p:extLst>
          </p:nvPr>
        </p:nvGraphicFramePr>
        <p:xfrm>
          <a:off x="3225593" y="1545318"/>
          <a:ext cx="1874500" cy="188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ая выноска 27">
            <a:extLst>
              <a:ext uri="{FF2B5EF4-FFF2-40B4-BE49-F238E27FC236}">
                <a16:creationId xmlns:a16="http://schemas.microsoft.com/office/drawing/2014/main" id="{21AA19DC-B581-5200-B591-70C089DF6B34}"/>
              </a:ext>
            </a:extLst>
          </p:cNvPr>
          <p:cNvSpPr/>
          <p:nvPr/>
        </p:nvSpPr>
        <p:spPr>
          <a:xfrm>
            <a:off x="6157325" y="1317777"/>
            <a:ext cx="2367351" cy="930922"/>
          </a:xfrm>
          <a:custGeom>
            <a:avLst/>
            <a:gdLst>
              <a:gd name="connsiteX0" fmla="*/ 0 w 2367351"/>
              <a:gd name="connsiteY0" fmla="*/ 0 h 930922"/>
              <a:gd name="connsiteX1" fmla="*/ 394559 w 2367351"/>
              <a:gd name="connsiteY1" fmla="*/ 0 h 930922"/>
              <a:gd name="connsiteX2" fmla="*/ 394559 w 2367351"/>
              <a:gd name="connsiteY2" fmla="*/ 0 h 930922"/>
              <a:gd name="connsiteX3" fmla="*/ 986396 w 2367351"/>
              <a:gd name="connsiteY3" fmla="*/ 0 h 930922"/>
              <a:gd name="connsiteX4" fmla="*/ 2367351 w 2367351"/>
              <a:gd name="connsiteY4" fmla="*/ 0 h 930922"/>
              <a:gd name="connsiteX5" fmla="*/ 2367351 w 2367351"/>
              <a:gd name="connsiteY5" fmla="*/ 543038 h 930922"/>
              <a:gd name="connsiteX6" fmla="*/ 2367351 w 2367351"/>
              <a:gd name="connsiteY6" fmla="*/ 543038 h 930922"/>
              <a:gd name="connsiteX7" fmla="*/ 2367351 w 2367351"/>
              <a:gd name="connsiteY7" fmla="*/ 775768 h 930922"/>
              <a:gd name="connsiteX8" fmla="*/ 2367351 w 2367351"/>
              <a:gd name="connsiteY8" fmla="*/ 930922 h 930922"/>
              <a:gd name="connsiteX9" fmla="*/ 986396 w 2367351"/>
              <a:gd name="connsiteY9" fmla="*/ 930922 h 930922"/>
              <a:gd name="connsiteX10" fmla="*/ 1008681 w 2367351"/>
              <a:gd name="connsiteY10" fmla="*/ 1110860 h 930922"/>
              <a:gd name="connsiteX11" fmla="*/ 394559 w 2367351"/>
              <a:gd name="connsiteY11" fmla="*/ 930922 h 930922"/>
              <a:gd name="connsiteX12" fmla="*/ 0 w 2367351"/>
              <a:gd name="connsiteY12" fmla="*/ 930922 h 930922"/>
              <a:gd name="connsiteX13" fmla="*/ 0 w 2367351"/>
              <a:gd name="connsiteY13" fmla="*/ 775768 h 930922"/>
              <a:gd name="connsiteX14" fmla="*/ 0 w 2367351"/>
              <a:gd name="connsiteY14" fmla="*/ 543038 h 930922"/>
              <a:gd name="connsiteX15" fmla="*/ 0 w 2367351"/>
              <a:gd name="connsiteY15" fmla="*/ 543038 h 930922"/>
              <a:gd name="connsiteX16" fmla="*/ 0 w 2367351"/>
              <a:gd name="connsiteY16" fmla="*/ 0 h 93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67351" h="930922" fill="none" extrusionOk="0">
                <a:moveTo>
                  <a:pt x="0" y="0"/>
                </a:moveTo>
                <a:cubicBezTo>
                  <a:pt x="107131" y="35430"/>
                  <a:pt x="227589" y="-3472"/>
                  <a:pt x="394559" y="0"/>
                </a:cubicBezTo>
                <a:lnTo>
                  <a:pt x="394559" y="0"/>
                </a:lnTo>
                <a:cubicBezTo>
                  <a:pt x="506719" y="-21588"/>
                  <a:pt x="766614" y="42632"/>
                  <a:pt x="986396" y="0"/>
                </a:cubicBezTo>
                <a:cubicBezTo>
                  <a:pt x="1350427" y="-83226"/>
                  <a:pt x="2218167" y="-121133"/>
                  <a:pt x="2367351" y="0"/>
                </a:cubicBezTo>
                <a:cubicBezTo>
                  <a:pt x="2329886" y="118192"/>
                  <a:pt x="2331302" y="327005"/>
                  <a:pt x="2367351" y="543038"/>
                </a:cubicBezTo>
                <a:lnTo>
                  <a:pt x="2367351" y="543038"/>
                </a:lnTo>
                <a:cubicBezTo>
                  <a:pt x="2373575" y="614571"/>
                  <a:pt x="2367324" y="712985"/>
                  <a:pt x="2367351" y="775768"/>
                </a:cubicBezTo>
                <a:cubicBezTo>
                  <a:pt x="2374168" y="826636"/>
                  <a:pt x="2363531" y="858314"/>
                  <a:pt x="2367351" y="930922"/>
                </a:cubicBezTo>
                <a:cubicBezTo>
                  <a:pt x="2108700" y="1020573"/>
                  <a:pt x="1333255" y="924097"/>
                  <a:pt x="986396" y="930922"/>
                </a:cubicBezTo>
                <a:cubicBezTo>
                  <a:pt x="987945" y="1021683"/>
                  <a:pt x="992007" y="1026502"/>
                  <a:pt x="1008681" y="1110860"/>
                </a:cubicBezTo>
                <a:cubicBezTo>
                  <a:pt x="807749" y="1027839"/>
                  <a:pt x="630609" y="1009418"/>
                  <a:pt x="394559" y="930922"/>
                </a:cubicBezTo>
                <a:cubicBezTo>
                  <a:pt x="204010" y="922853"/>
                  <a:pt x="92847" y="914907"/>
                  <a:pt x="0" y="930922"/>
                </a:cubicBezTo>
                <a:cubicBezTo>
                  <a:pt x="10804" y="869788"/>
                  <a:pt x="5492" y="839840"/>
                  <a:pt x="0" y="775768"/>
                </a:cubicBezTo>
                <a:cubicBezTo>
                  <a:pt x="17471" y="690685"/>
                  <a:pt x="5356" y="636738"/>
                  <a:pt x="0" y="543038"/>
                </a:cubicBezTo>
                <a:lnTo>
                  <a:pt x="0" y="543038"/>
                </a:lnTo>
                <a:cubicBezTo>
                  <a:pt x="-16910" y="472166"/>
                  <a:pt x="-26552" y="162325"/>
                  <a:pt x="0" y="0"/>
                </a:cubicBezTo>
                <a:close/>
              </a:path>
              <a:path w="2367351" h="930922" stroke="0" extrusionOk="0">
                <a:moveTo>
                  <a:pt x="0" y="0"/>
                </a:moveTo>
                <a:cubicBezTo>
                  <a:pt x="150712" y="22883"/>
                  <a:pt x="249964" y="34654"/>
                  <a:pt x="394559" y="0"/>
                </a:cubicBezTo>
                <a:lnTo>
                  <a:pt x="394559" y="0"/>
                </a:lnTo>
                <a:cubicBezTo>
                  <a:pt x="498463" y="12949"/>
                  <a:pt x="886005" y="-38090"/>
                  <a:pt x="986396" y="0"/>
                </a:cubicBezTo>
                <a:cubicBezTo>
                  <a:pt x="1577968" y="-114646"/>
                  <a:pt x="1691377" y="-93255"/>
                  <a:pt x="2367351" y="0"/>
                </a:cubicBezTo>
                <a:cubicBezTo>
                  <a:pt x="2380817" y="155439"/>
                  <a:pt x="2395436" y="371846"/>
                  <a:pt x="2367351" y="543038"/>
                </a:cubicBezTo>
                <a:lnTo>
                  <a:pt x="2367351" y="543038"/>
                </a:lnTo>
                <a:cubicBezTo>
                  <a:pt x="2359008" y="611780"/>
                  <a:pt x="2371703" y="740039"/>
                  <a:pt x="2367351" y="775768"/>
                </a:cubicBezTo>
                <a:cubicBezTo>
                  <a:pt x="2365860" y="794369"/>
                  <a:pt x="2361869" y="884380"/>
                  <a:pt x="2367351" y="930922"/>
                </a:cubicBezTo>
                <a:cubicBezTo>
                  <a:pt x="2130860" y="814190"/>
                  <a:pt x="1658652" y="952158"/>
                  <a:pt x="986396" y="930922"/>
                </a:cubicBezTo>
                <a:cubicBezTo>
                  <a:pt x="994740" y="950203"/>
                  <a:pt x="1009164" y="1041162"/>
                  <a:pt x="1008681" y="1110860"/>
                </a:cubicBezTo>
                <a:cubicBezTo>
                  <a:pt x="871796" y="1017786"/>
                  <a:pt x="481658" y="994205"/>
                  <a:pt x="394559" y="930922"/>
                </a:cubicBezTo>
                <a:cubicBezTo>
                  <a:pt x="351048" y="905119"/>
                  <a:pt x="84146" y="928161"/>
                  <a:pt x="0" y="930922"/>
                </a:cubicBezTo>
                <a:cubicBezTo>
                  <a:pt x="-10587" y="865685"/>
                  <a:pt x="-13844" y="831660"/>
                  <a:pt x="0" y="775768"/>
                </a:cubicBezTo>
                <a:cubicBezTo>
                  <a:pt x="-12436" y="705915"/>
                  <a:pt x="-13801" y="649179"/>
                  <a:pt x="0" y="543038"/>
                </a:cubicBezTo>
                <a:lnTo>
                  <a:pt x="0" y="543038"/>
                </a:lnTo>
                <a:cubicBezTo>
                  <a:pt x="-28214" y="384874"/>
                  <a:pt x="-6342" y="1257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accent1">
                <a:alpha val="52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7392"/>
                      <a:gd name="adj2" fmla="val 6932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l" fontAlgn="t"/>
            <a:r>
              <a:rPr lang="ru-RU" sz="1200" u="none" strike="noStrike" dirty="0">
                <a:effectLst/>
              </a:rPr>
              <a:t>У меня есть несколько любимых марок и я выбираю из них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ая выноска 29">
            <a:extLst>
              <a:ext uri="{FF2B5EF4-FFF2-40B4-BE49-F238E27FC236}">
                <a16:creationId xmlns:a16="http://schemas.microsoft.com/office/drawing/2014/main" id="{0C00492D-9286-5563-FCCF-B8CA8A0CDA0E}"/>
              </a:ext>
            </a:extLst>
          </p:cNvPr>
          <p:cNvSpPr/>
          <p:nvPr/>
        </p:nvSpPr>
        <p:spPr>
          <a:xfrm>
            <a:off x="9046020" y="1317777"/>
            <a:ext cx="2367352" cy="924055"/>
          </a:xfrm>
          <a:custGeom>
            <a:avLst/>
            <a:gdLst>
              <a:gd name="connsiteX0" fmla="*/ 0 w 2367352"/>
              <a:gd name="connsiteY0" fmla="*/ 0 h 924055"/>
              <a:gd name="connsiteX1" fmla="*/ 718097 w 2367352"/>
              <a:gd name="connsiteY1" fmla="*/ 0 h 924055"/>
              <a:gd name="connsiteX2" fmla="*/ 1380955 w 2367352"/>
              <a:gd name="connsiteY2" fmla="*/ 0 h 924055"/>
              <a:gd name="connsiteX3" fmla="*/ 1380955 w 2367352"/>
              <a:gd name="connsiteY3" fmla="*/ 0 h 924055"/>
              <a:gd name="connsiteX4" fmla="*/ 1972793 w 2367352"/>
              <a:gd name="connsiteY4" fmla="*/ 0 h 924055"/>
              <a:gd name="connsiteX5" fmla="*/ 2367352 w 2367352"/>
              <a:gd name="connsiteY5" fmla="*/ 0 h 924055"/>
              <a:gd name="connsiteX6" fmla="*/ 2367352 w 2367352"/>
              <a:gd name="connsiteY6" fmla="*/ 539032 h 924055"/>
              <a:gd name="connsiteX7" fmla="*/ 2367352 w 2367352"/>
              <a:gd name="connsiteY7" fmla="*/ 539032 h 924055"/>
              <a:gd name="connsiteX8" fmla="*/ 2367352 w 2367352"/>
              <a:gd name="connsiteY8" fmla="*/ 770046 h 924055"/>
              <a:gd name="connsiteX9" fmla="*/ 2367352 w 2367352"/>
              <a:gd name="connsiteY9" fmla="*/ 924055 h 924055"/>
              <a:gd name="connsiteX10" fmla="*/ 1972793 w 2367352"/>
              <a:gd name="connsiteY10" fmla="*/ 924055 h 924055"/>
              <a:gd name="connsiteX11" fmla="*/ 1308412 w 2367352"/>
              <a:gd name="connsiteY11" fmla="*/ 1134573 h 924055"/>
              <a:gd name="connsiteX12" fmla="*/ 1380955 w 2367352"/>
              <a:gd name="connsiteY12" fmla="*/ 924055 h 924055"/>
              <a:gd name="connsiteX13" fmla="*/ 718097 w 2367352"/>
              <a:gd name="connsiteY13" fmla="*/ 924055 h 924055"/>
              <a:gd name="connsiteX14" fmla="*/ 0 w 2367352"/>
              <a:gd name="connsiteY14" fmla="*/ 924055 h 924055"/>
              <a:gd name="connsiteX15" fmla="*/ 0 w 2367352"/>
              <a:gd name="connsiteY15" fmla="*/ 770046 h 924055"/>
              <a:gd name="connsiteX16" fmla="*/ 0 w 2367352"/>
              <a:gd name="connsiteY16" fmla="*/ 539032 h 924055"/>
              <a:gd name="connsiteX17" fmla="*/ 0 w 2367352"/>
              <a:gd name="connsiteY17" fmla="*/ 539032 h 924055"/>
              <a:gd name="connsiteX18" fmla="*/ 0 w 2367352"/>
              <a:gd name="connsiteY18" fmla="*/ 0 h 92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7352" h="924055" fill="none" extrusionOk="0">
                <a:moveTo>
                  <a:pt x="0" y="0"/>
                </a:moveTo>
                <a:cubicBezTo>
                  <a:pt x="351739" y="25206"/>
                  <a:pt x="478548" y="13540"/>
                  <a:pt x="718097" y="0"/>
                </a:cubicBezTo>
                <a:cubicBezTo>
                  <a:pt x="957646" y="-13540"/>
                  <a:pt x="1129158" y="29796"/>
                  <a:pt x="1380955" y="0"/>
                </a:cubicBezTo>
                <a:lnTo>
                  <a:pt x="1380955" y="0"/>
                </a:lnTo>
                <a:cubicBezTo>
                  <a:pt x="1628102" y="4634"/>
                  <a:pt x="1698763" y="6160"/>
                  <a:pt x="1972793" y="0"/>
                </a:cubicBezTo>
                <a:cubicBezTo>
                  <a:pt x="2081385" y="-4417"/>
                  <a:pt x="2224015" y="-12634"/>
                  <a:pt x="2367352" y="0"/>
                </a:cubicBezTo>
                <a:cubicBezTo>
                  <a:pt x="2362552" y="183448"/>
                  <a:pt x="2354810" y="328804"/>
                  <a:pt x="2367352" y="539032"/>
                </a:cubicBezTo>
                <a:lnTo>
                  <a:pt x="2367352" y="539032"/>
                </a:lnTo>
                <a:cubicBezTo>
                  <a:pt x="2378724" y="638346"/>
                  <a:pt x="2372471" y="682374"/>
                  <a:pt x="2367352" y="770046"/>
                </a:cubicBezTo>
                <a:cubicBezTo>
                  <a:pt x="2368613" y="820039"/>
                  <a:pt x="2371930" y="857860"/>
                  <a:pt x="2367352" y="924055"/>
                </a:cubicBezTo>
                <a:cubicBezTo>
                  <a:pt x="2186474" y="920010"/>
                  <a:pt x="2114825" y="915405"/>
                  <a:pt x="1972793" y="924055"/>
                </a:cubicBezTo>
                <a:cubicBezTo>
                  <a:pt x="1787090" y="958596"/>
                  <a:pt x="1552971" y="1032409"/>
                  <a:pt x="1308412" y="1134573"/>
                </a:cubicBezTo>
                <a:cubicBezTo>
                  <a:pt x="1343061" y="1059082"/>
                  <a:pt x="1363778" y="996878"/>
                  <a:pt x="1380955" y="924055"/>
                </a:cubicBezTo>
                <a:cubicBezTo>
                  <a:pt x="1113305" y="913392"/>
                  <a:pt x="966774" y="904029"/>
                  <a:pt x="718097" y="924055"/>
                </a:cubicBezTo>
                <a:cubicBezTo>
                  <a:pt x="469420" y="944081"/>
                  <a:pt x="209941" y="937302"/>
                  <a:pt x="0" y="924055"/>
                </a:cubicBezTo>
                <a:cubicBezTo>
                  <a:pt x="-7010" y="878376"/>
                  <a:pt x="5981" y="807319"/>
                  <a:pt x="0" y="770046"/>
                </a:cubicBezTo>
                <a:cubicBezTo>
                  <a:pt x="-5634" y="680622"/>
                  <a:pt x="10311" y="652130"/>
                  <a:pt x="0" y="539032"/>
                </a:cubicBezTo>
                <a:lnTo>
                  <a:pt x="0" y="539032"/>
                </a:lnTo>
                <a:cubicBezTo>
                  <a:pt x="-3112" y="297044"/>
                  <a:pt x="2973" y="188511"/>
                  <a:pt x="0" y="0"/>
                </a:cubicBezTo>
                <a:close/>
              </a:path>
              <a:path w="2367352" h="924055" stroke="0" extrusionOk="0">
                <a:moveTo>
                  <a:pt x="0" y="0"/>
                </a:moveTo>
                <a:cubicBezTo>
                  <a:pt x="237374" y="-22560"/>
                  <a:pt x="357185" y="23419"/>
                  <a:pt x="676668" y="0"/>
                </a:cubicBezTo>
                <a:cubicBezTo>
                  <a:pt x="996151" y="-23419"/>
                  <a:pt x="1104077" y="815"/>
                  <a:pt x="1380955" y="0"/>
                </a:cubicBezTo>
                <a:lnTo>
                  <a:pt x="1380955" y="0"/>
                </a:lnTo>
                <a:cubicBezTo>
                  <a:pt x="1535482" y="-29490"/>
                  <a:pt x="1844126" y="-27211"/>
                  <a:pt x="1972793" y="0"/>
                </a:cubicBezTo>
                <a:cubicBezTo>
                  <a:pt x="2092431" y="2365"/>
                  <a:pt x="2230241" y="2910"/>
                  <a:pt x="2367352" y="0"/>
                </a:cubicBezTo>
                <a:cubicBezTo>
                  <a:pt x="2382004" y="216006"/>
                  <a:pt x="2353391" y="381811"/>
                  <a:pt x="2367352" y="539032"/>
                </a:cubicBezTo>
                <a:lnTo>
                  <a:pt x="2367352" y="539032"/>
                </a:lnTo>
                <a:cubicBezTo>
                  <a:pt x="2363230" y="586039"/>
                  <a:pt x="2365682" y="715250"/>
                  <a:pt x="2367352" y="770046"/>
                </a:cubicBezTo>
                <a:cubicBezTo>
                  <a:pt x="2372637" y="819210"/>
                  <a:pt x="2370518" y="873256"/>
                  <a:pt x="2367352" y="924055"/>
                </a:cubicBezTo>
                <a:cubicBezTo>
                  <a:pt x="2223621" y="939533"/>
                  <a:pt x="2168767" y="929816"/>
                  <a:pt x="1972793" y="924055"/>
                </a:cubicBezTo>
                <a:cubicBezTo>
                  <a:pt x="1691108" y="991370"/>
                  <a:pt x="1469314" y="1066997"/>
                  <a:pt x="1308412" y="1134573"/>
                </a:cubicBezTo>
                <a:cubicBezTo>
                  <a:pt x="1352219" y="1032848"/>
                  <a:pt x="1350156" y="995865"/>
                  <a:pt x="1380955" y="924055"/>
                </a:cubicBezTo>
                <a:cubicBezTo>
                  <a:pt x="1233902" y="903287"/>
                  <a:pt x="915320" y="935543"/>
                  <a:pt x="718097" y="924055"/>
                </a:cubicBezTo>
                <a:cubicBezTo>
                  <a:pt x="520874" y="912567"/>
                  <a:pt x="287051" y="943870"/>
                  <a:pt x="0" y="924055"/>
                </a:cubicBezTo>
                <a:cubicBezTo>
                  <a:pt x="2289" y="879285"/>
                  <a:pt x="6960" y="832504"/>
                  <a:pt x="0" y="770046"/>
                </a:cubicBezTo>
                <a:cubicBezTo>
                  <a:pt x="-2946" y="675354"/>
                  <a:pt x="-5734" y="600336"/>
                  <a:pt x="0" y="539032"/>
                </a:cubicBezTo>
                <a:lnTo>
                  <a:pt x="0" y="539032"/>
                </a:lnTo>
                <a:cubicBezTo>
                  <a:pt x="-12273" y="318750"/>
                  <a:pt x="-5064" y="1377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accent1">
                <a:alpha val="52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5269"/>
                      <a:gd name="adj2" fmla="val 7278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l" fontAlgn="t"/>
            <a:r>
              <a:rPr lang="ru-RU" sz="1200" u="none" strike="noStrike" dirty="0">
                <a:effectLst/>
              </a:rPr>
              <a:t>Я выбираю марки вина среди имеющихся в магазине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ая выноска 30">
            <a:extLst>
              <a:ext uri="{FF2B5EF4-FFF2-40B4-BE49-F238E27FC236}">
                <a16:creationId xmlns:a16="http://schemas.microsoft.com/office/drawing/2014/main" id="{61BA338B-DDE1-23E3-0756-2D647D22A5E6}"/>
              </a:ext>
            </a:extLst>
          </p:cNvPr>
          <p:cNvSpPr/>
          <p:nvPr/>
        </p:nvSpPr>
        <p:spPr>
          <a:xfrm>
            <a:off x="6157325" y="2572354"/>
            <a:ext cx="2367351" cy="1040252"/>
          </a:xfrm>
          <a:custGeom>
            <a:avLst/>
            <a:gdLst>
              <a:gd name="connsiteX0" fmla="*/ 0 w 2367351"/>
              <a:gd name="connsiteY0" fmla="*/ 0 h 1040252"/>
              <a:gd name="connsiteX1" fmla="*/ 690478 w 2367351"/>
              <a:gd name="connsiteY1" fmla="*/ 0 h 1040252"/>
              <a:gd name="connsiteX2" fmla="*/ 1380955 w 2367351"/>
              <a:gd name="connsiteY2" fmla="*/ 0 h 1040252"/>
              <a:gd name="connsiteX3" fmla="*/ 1279435 w 2367351"/>
              <a:gd name="connsiteY3" fmla="*/ -203650 h 1040252"/>
              <a:gd name="connsiteX4" fmla="*/ 1612247 w 2367351"/>
              <a:gd name="connsiteY4" fmla="*/ -105898 h 1040252"/>
              <a:gd name="connsiteX5" fmla="*/ 1972793 w 2367351"/>
              <a:gd name="connsiteY5" fmla="*/ 0 h 1040252"/>
              <a:gd name="connsiteX6" fmla="*/ 2367351 w 2367351"/>
              <a:gd name="connsiteY6" fmla="*/ 0 h 1040252"/>
              <a:gd name="connsiteX7" fmla="*/ 2367351 w 2367351"/>
              <a:gd name="connsiteY7" fmla="*/ 173375 h 1040252"/>
              <a:gd name="connsiteX8" fmla="*/ 2367351 w 2367351"/>
              <a:gd name="connsiteY8" fmla="*/ 173375 h 1040252"/>
              <a:gd name="connsiteX9" fmla="*/ 2367351 w 2367351"/>
              <a:gd name="connsiteY9" fmla="*/ 433438 h 1040252"/>
              <a:gd name="connsiteX10" fmla="*/ 2367351 w 2367351"/>
              <a:gd name="connsiteY10" fmla="*/ 1040252 h 1040252"/>
              <a:gd name="connsiteX11" fmla="*/ 1972793 w 2367351"/>
              <a:gd name="connsiteY11" fmla="*/ 1040252 h 1040252"/>
              <a:gd name="connsiteX12" fmla="*/ 1380955 w 2367351"/>
              <a:gd name="connsiteY12" fmla="*/ 1040252 h 1040252"/>
              <a:gd name="connsiteX13" fmla="*/ 1380955 w 2367351"/>
              <a:gd name="connsiteY13" fmla="*/ 1040252 h 1040252"/>
              <a:gd name="connsiteX14" fmla="*/ 731906 w 2367351"/>
              <a:gd name="connsiteY14" fmla="*/ 1040252 h 1040252"/>
              <a:gd name="connsiteX15" fmla="*/ 0 w 2367351"/>
              <a:gd name="connsiteY15" fmla="*/ 1040252 h 1040252"/>
              <a:gd name="connsiteX16" fmla="*/ 0 w 2367351"/>
              <a:gd name="connsiteY16" fmla="*/ 433438 h 1040252"/>
              <a:gd name="connsiteX17" fmla="*/ 0 w 2367351"/>
              <a:gd name="connsiteY17" fmla="*/ 173375 h 1040252"/>
              <a:gd name="connsiteX18" fmla="*/ 0 w 2367351"/>
              <a:gd name="connsiteY18" fmla="*/ 173375 h 1040252"/>
              <a:gd name="connsiteX19" fmla="*/ 0 w 2367351"/>
              <a:gd name="connsiteY19" fmla="*/ 0 h 104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67351" h="1040252" fill="none" extrusionOk="0">
                <a:moveTo>
                  <a:pt x="0" y="0"/>
                </a:moveTo>
                <a:cubicBezTo>
                  <a:pt x="272073" y="17834"/>
                  <a:pt x="539671" y="-33193"/>
                  <a:pt x="690478" y="0"/>
                </a:cubicBezTo>
                <a:cubicBezTo>
                  <a:pt x="841285" y="33193"/>
                  <a:pt x="1229887" y="-27766"/>
                  <a:pt x="1380955" y="0"/>
                </a:cubicBezTo>
                <a:cubicBezTo>
                  <a:pt x="1348333" y="-61996"/>
                  <a:pt x="1322316" y="-102154"/>
                  <a:pt x="1279435" y="-203650"/>
                </a:cubicBezTo>
                <a:cubicBezTo>
                  <a:pt x="1386325" y="-158093"/>
                  <a:pt x="1515688" y="-131655"/>
                  <a:pt x="1612247" y="-105898"/>
                </a:cubicBezTo>
                <a:cubicBezTo>
                  <a:pt x="1708806" y="-80141"/>
                  <a:pt x="1845804" y="-56678"/>
                  <a:pt x="1972793" y="0"/>
                </a:cubicBezTo>
                <a:cubicBezTo>
                  <a:pt x="2104695" y="15731"/>
                  <a:pt x="2228178" y="4031"/>
                  <a:pt x="2367351" y="0"/>
                </a:cubicBezTo>
                <a:cubicBezTo>
                  <a:pt x="2371334" y="81032"/>
                  <a:pt x="2374871" y="131232"/>
                  <a:pt x="2367351" y="173375"/>
                </a:cubicBezTo>
                <a:lnTo>
                  <a:pt x="2367351" y="173375"/>
                </a:lnTo>
                <a:cubicBezTo>
                  <a:pt x="2375183" y="241488"/>
                  <a:pt x="2358727" y="336856"/>
                  <a:pt x="2367351" y="433438"/>
                </a:cubicBezTo>
                <a:cubicBezTo>
                  <a:pt x="2382087" y="717747"/>
                  <a:pt x="2384407" y="874774"/>
                  <a:pt x="2367351" y="1040252"/>
                </a:cubicBezTo>
                <a:cubicBezTo>
                  <a:pt x="2232159" y="1050736"/>
                  <a:pt x="2155713" y="1038758"/>
                  <a:pt x="1972793" y="1040252"/>
                </a:cubicBezTo>
                <a:cubicBezTo>
                  <a:pt x="1736046" y="1013534"/>
                  <a:pt x="1650943" y="1041388"/>
                  <a:pt x="1380955" y="1040252"/>
                </a:cubicBezTo>
                <a:lnTo>
                  <a:pt x="1380955" y="1040252"/>
                </a:lnTo>
                <a:cubicBezTo>
                  <a:pt x="1232124" y="1012715"/>
                  <a:pt x="947512" y="1043326"/>
                  <a:pt x="731906" y="1040252"/>
                </a:cubicBezTo>
                <a:cubicBezTo>
                  <a:pt x="516300" y="1037178"/>
                  <a:pt x="197075" y="1011865"/>
                  <a:pt x="0" y="1040252"/>
                </a:cubicBezTo>
                <a:cubicBezTo>
                  <a:pt x="-19978" y="911209"/>
                  <a:pt x="-12920" y="726489"/>
                  <a:pt x="0" y="433438"/>
                </a:cubicBezTo>
                <a:cubicBezTo>
                  <a:pt x="-11729" y="313526"/>
                  <a:pt x="10096" y="239511"/>
                  <a:pt x="0" y="173375"/>
                </a:cubicBezTo>
                <a:lnTo>
                  <a:pt x="0" y="173375"/>
                </a:lnTo>
                <a:cubicBezTo>
                  <a:pt x="-8039" y="117346"/>
                  <a:pt x="8032" y="70765"/>
                  <a:pt x="0" y="0"/>
                </a:cubicBezTo>
                <a:close/>
              </a:path>
              <a:path w="2367351" h="1040252" stroke="0" extrusionOk="0">
                <a:moveTo>
                  <a:pt x="0" y="0"/>
                </a:moveTo>
                <a:cubicBezTo>
                  <a:pt x="237374" y="-22560"/>
                  <a:pt x="357185" y="23419"/>
                  <a:pt x="676668" y="0"/>
                </a:cubicBezTo>
                <a:cubicBezTo>
                  <a:pt x="996151" y="-23419"/>
                  <a:pt x="1104077" y="815"/>
                  <a:pt x="1380955" y="0"/>
                </a:cubicBezTo>
                <a:cubicBezTo>
                  <a:pt x="1336760" y="-80030"/>
                  <a:pt x="1305761" y="-160755"/>
                  <a:pt x="1279435" y="-203650"/>
                </a:cubicBezTo>
                <a:cubicBezTo>
                  <a:pt x="1410236" y="-158600"/>
                  <a:pt x="1554295" y="-137898"/>
                  <a:pt x="1626114" y="-101825"/>
                </a:cubicBezTo>
                <a:cubicBezTo>
                  <a:pt x="1697933" y="-65752"/>
                  <a:pt x="1841664" y="-20080"/>
                  <a:pt x="1972793" y="0"/>
                </a:cubicBezTo>
                <a:cubicBezTo>
                  <a:pt x="2090480" y="-16060"/>
                  <a:pt x="2214303" y="12228"/>
                  <a:pt x="2367351" y="0"/>
                </a:cubicBezTo>
                <a:cubicBezTo>
                  <a:pt x="2363669" y="54778"/>
                  <a:pt x="2363470" y="110983"/>
                  <a:pt x="2367351" y="173375"/>
                </a:cubicBezTo>
                <a:lnTo>
                  <a:pt x="2367351" y="173375"/>
                </a:lnTo>
                <a:cubicBezTo>
                  <a:pt x="2368733" y="266693"/>
                  <a:pt x="2363355" y="377899"/>
                  <a:pt x="2367351" y="433438"/>
                </a:cubicBezTo>
                <a:cubicBezTo>
                  <a:pt x="2360775" y="623816"/>
                  <a:pt x="2372052" y="756277"/>
                  <a:pt x="2367351" y="1040252"/>
                </a:cubicBezTo>
                <a:cubicBezTo>
                  <a:pt x="2258302" y="1026752"/>
                  <a:pt x="2088249" y="1037389"/>
                  <a:pt x="1972793" y="1040252"/>
                </a:cubicBezTo>
                <a:cubicBezTo>
                  <a:pt x="1778890" y="1065583"/>
                  <a:pt x="1530130" y="1032842"/>
                  <a:pt x="1380955" y="1040252"/>
                </a:cubicBezTo>
                <a:lnTo>
                  <a:pt x="1380955" y="1040252"/>
                </a:lnTo>
                <a:cubicBezTo>
                  <a:pt x="1222072" y="1069778"/>
                  <a:pt x="855293" y="1054415"/>
                  <a:pt x="690478" y="1040252"/>
                </a:cubicBezTo>
                <a:cubicBezTo>
                  <a:pt x="525663" y="1026089"/>
                  <a:pt x="259121" y="1012967"/>
                  <a:pt x="0" y="1040252"/>
                </a:cubicBezTo>
                <a:cubicBezTo>
                  <a:pt x="10146" y="909524"/>
                  <a:pt x="25147" y="629806"/>
                  <a:pt x="0" y="433438"/>
                </a:cubicBezTo>
                <a:cubicBezTo>
                  <a:pt x="2056" y="341712"/>
                  <a:pt x="5870" y="272491"/>
                  <a:pt x="0" y="173375"/>
                </a:cubicBezTo>
                <a:lnTo>
                  <a:pt x="0" y="173375"/>
                </a:lnTo>
                <a:cubicBezTo>
                  <a:pt x="-4702" y="128970"/>
                  <a:pt x="3970" y="760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accent1">
                <a:alpha val="52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4045"/>
                      <a:gd name="adj2" fmla="val -6957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l" fontAlgn="t"/>
            <a:r>
              <a:rPr lang="ru-RU" sz="1200" u="none" strike="noStrike" dirty="0">
                <a:effectLst/>
              </a:rPr>
              <a:t>Покупаю то, что посоветуют друзья / родственники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ая выноска 31">
            <a:extLst>
              <a:ext uri="{FF2B5EF4-FFF2-40B4-BE49-F238E27FC236}">
                <a16:creationId xmlns:a16="http://schemas.microsoft.com/office/drawing/2014/main" id="{7B02167C-1852-3BAA-156E-31EFA25673DA}"/>
              </a:ext>
            </a:extLst>
          </p:cNvPr>
          <p:cNvSpPr/>
          <p:nvPr/>
        </p:nvSpPr>
        <p:spPr>
          <a:xfrm>
            <a:off x="9044348" y="2577845"/>
            <a:ext cx="2367353" cy="1055802"/>
          </a:xfrm>
          <a:custGeom>
            <a:avLst/>
            <a:gdLst>
              <a:gd name="connsiteX0" fmla="*/ 0 w 2367353"/>
              <a:gd name="connsiteY0" fmla="*/ 0 h 1055802"/>
              <a:gd name="connsiteX1" fmla="*/ 394559 w 2367353"/>
              <a:gd name="connsiteY1" fmla="*/ 0 h 1055802"/>
              <a:gd name="connsiteX2" fmla="*/ 1115686 w 2367353"/>
              <a:gd name="connsiteY2" fmla="*/ -191364 h 1055802"/>
              <a:gd name="connsiteX3" fmla="*/ 986397 w 2367353"/>
              <a:gd name="connsiteY3" fmla="*/ 0 h 1055802"/>
              <a:gd name="connsiteX4" fmla="*/ 2367353 w 2367353"/>
              <a:gd name="connsiteY4" fmla="*/ 0 h 1055802"/>
              <a:gd name="connsiteX5" fmla="*/ 2367353 w 2367353"/>
              <a:gd name="connsiteY5" fmla="*/ 175967 h 1055802"/>
              <a:gd name="connsiteX6" fmla="*/ 2367353 w 2367353"/>
              <a:gd name="connsiteY6" fmla="*/ 175967 h 1055802"/>
              <a:gd name="connsiteX7" fmla="*/ 2367353 w 2367353"/>
              <a:gd name="connsiteY7" fmla="*/ 439918 h 1055802"/>
              <a:gd name="connsiteX8" fmla="*/ 2367353 w 2367353"/>
              <a:gd name="connsiteY8" fmla="*/ 1055802 h 1055802"/>
              <a:gd name="connsiteX9" fmla="*/ 986397 w 2367353"/>
              <a:gd name="connsiteY9" fmla="*/ 1055802 h 1055802"/>
              <a:gd name="connsiteX10" fmla="*/ 394559 w 2367353"/>
              <a:gd name="connsiteY10" fmla="*/ 1055802 h 1055802"/>
              <a:gd name="connsiteX11" fmla="*/ 394559 w 2367353"/>
              <a:gd name="connsiteY11" fmla="*/ 1055802 h 1055802"/>
              <a:gd name="connsiteX12" fmla="*/ 0 w 2367353"/>
              <a:gd name="connsiteY12" fmla="*/ 1055802 h 1055802"/>
              <a:gd name="connsiteX13" fmla="*/ 0 w 2367353"/>
              <a:gd name="connsiteY13" fmla="*/ 439918 h 1055802"/>
              <a:gd name="connsiteX14" fmla="*/ 0 w 2367353"/>
              <a:gd name="connsiteY14" fmla="*/ 175967 h 1055802"/>
              <a:gd name="connsiteX15" fmla="*/ 0 w 2367353"/>
              <a:gd name="connsiteY15" fmla="*/ 175967 h 1055802"/>
              <a:gd name="connsiteX16" fmla="*/ 0 w 2367353"/>
              <a:gd name="connsiteY16" fmla="*/ 0 h 105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67353" h="1055802" fill="none" extrusionOk="0">
                <a:moveTo>
                  <a:pt x="0" y="0"/>
                </a:moveTo>
                <a:cubicBezTo>
                  <a:pt x="107131" y="35430"/>
                  <a:pt x="227589" y="-3472"/>
                  <a:pt x="394559" y="0"/>
                </a:cubicBezTo>
                <a:cubicBezTo>
                  <a:pt x="507837" y="-12663"/>
                  <a:pt x="821861" y="-154307"/>
                  <a:pt x="1115686" y="-191364"/>
                </a:cubicBezTo>
                <a:cubicBezTo>
                  <a:pt x="1091685" y="-122748"/>
                  <a:pt x="1005116" y="-46182"/>
                  <a:pt x="986397" y="0"/>
                </a:cubicBezTo>
                <a:cubicBezTo>
                  <a:pt x="1651595" y="79648"/>
                  <a:pt x="1965760" y="-60092"/>
                  <a:pt x="2367353" y="0"/>
                </a:cubicBezTo>
                <a:cubicBezTo>
                  <a:pt x="2353376" y="65252"/>
                  <a:pt x="2355020" y="149277"/>
                  <a:pt x="2367353" y="175967"/>
                </a:cubicBezTo>
                <a:lnTo>
                  <a:pt x="2367353" y="175967"/>
                </a:lnTo>
                <a:cubicBezTo>
                  <a:pt x="2345352" y="238269"/>
                  <a:pt x="2358814" y="393617"/>
                  <a:pt x="2367353" y="439918"/>
                </a:cubicBezTo>
                <a:cubicBezTo>
                  <a:pt x="2395426" y="620535"/>
                  <a:pt x="2378656" y="972218"/>
                  <a:pt x="2367353" y="1055802"/>
                </a:cubicBezTo>
                <a:cubicBezTo>
                  <a:pt x="2167680" y="969372"/>
                  <a:pt x="1353150" y="967545"/>
                  <a:pt x="986397" y="1055802"/>
                </a:cubicBezTo>
                <a:cubicBezTo>
                  <a:pt x="864532" y="1069646"/>
                  <a:pt x="601864" y="1026672"/>
                  <a:pt x="394559" y="1055802"/>
                </a:cubicBezTo>
                <a:lnTo>
                  <a:pt x="394559" y="1055802"/>
                </a:lnTo>
                <a:cubicBezTo>
                  <a:pt x="204010" y="1047733"/>
                  <a:pt x="92847" y="1039787"/>
                  <a:pt x="0" y="1055802"/>
                </a:cubicBezTo>
                <a:cubicBezTo>
                  <a:pt x="19337" y="876990"/>
                  <a:pt x="-38157" y="648071"/>
                  <a:pt x="0" y="439918"/>
                </a:cubicBezTo>
                <a:cubicBezTo>
                  <a:pt x="-13834" y="331040"/>
                  <a:pt x="-6794" y="257368"/>
                  <a:pt x="0" y="175967"/>
                </a:cubicBezTo>
                <a:lnTo>
                  <a:pt x="0" y="175967"/>
                </a:lnTo>
                <a:cubicBezTo>
                  <a:pt x="13399" y="137032"/>
                  <a:pt x="-14900" y="34642"/>
                  <a:pt x="0" y="0"/>
                </a:cubicBezTo>
                <a:close/>
              </a:path>
              <a:path w="2367353" h="1055802" stroke="0" extrusionOk="0">
                <a:moveTo>
                  <a:pt x="0" y="0"/>
                </a:moveTo>
                <a:cubicBezTo>
                  <a:pt x="150712" y="22883"/>
                  <a:pt x="249964" y="34654"/>
                  <a:pt x="394559" y="0"/>
                </a:cubicBezTo>
                <a:cubicBezTo>
                  <a:pt x="509895" y="-69695"/>
                  <a:pt x="888508" y="-153860"/>
                  <a:pt x="1115686" y="-191364"/>
                </a:cubicBezTo>
                <a:cubicBezTo>
                  <a:pt x="1082541" y="-137035"/>
                  <a:pt x="1044232" y="-70406"/>
                  <a:pt x="986397" y="0"/>
                </a:cubicBezTo>
                <a:cubicBezTo>
                  <a:pt x="1163037" y="-123072"/>
                  <a:pt x="2008577" y="119129"/>
                  <a:pt x="2367353" y="0"/>
                </a:cubicBezTo>
                <a:cubicBezTo>
                  <a:pt x="2382028" y="63532"/>
                  <a:pt x="2366343" y="97123"/>
                  <a:pt x="2367353" y="175967"/>
                </a:cubicBezTo>
                <a:lnTo>
                  <a:pt x="2367353" y="175967"/>
                </a:lnTo>
                <a:cubicBezTo>
                  <a:pt x="2350207" y="225067"/>
                  <a:pt x="2386001" y="350717"/>
                  <a:pt x="2367353" y="439918"/>
                </a:cubicBezTo>
                <a:cubicBezTo>
                  <a:pt x="2393216" y="567402"/>
                  <a:pt x="2331555" y="893722"/>
                  <a:pt x="2367353" y="1055802"/>
                </a:cubicBezTo>
                <a:cubicBezTo>
                  <a:pt x="1962310" y="1057363"/>
                  <a:pt x="1172061" y="1109932"/>
                  <a:pt x="986397" y="1055802"/>
                </a:cubicBezTo>
                <a:cubicBezTo>
                  <a:pt x="906528" y="1093286"/>
                  <a:pt x="621214" y="1098372"/>
                  <a:pt x="394559" y="1055802"/>
                </a:cubicBezTo>
                <a:lnTo>
                  <a:pt x="394559" y="1055802"/>
                </a:lnTo>
                <a:cubicBezTo>
                  <a:pt x="351048" y="1029999"/>
                  <a:pt x="84146" y="1053041"/>
                  <a:pt x="0" y="1055802"/>
                </a:cubicBezTo>
                <a:cubicBezTo>
                  <a:pt x="39236" y="875864"/>
                  <a:pt x="-1244" y="723900"/>
                  <a:pt x="0" y="439918"/>
                </a:cubicBezTo>
                <a:cubicBezTo>
                  <a:pt x="-12516" y="375115"/>
                  <a:pt x="-18564" y="276939"/>
                  <a:pt x="0" y="175967"/>
                </a:cubicBezTo>
                <a:lnTo>
                  <a:pt x="0" y="175967"/>
                </a:lnTo>
                <a:cubicBezTo>
                  <a:pt x="10795" y="88420"/>
                  <a:pt x="14707" y="6711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 cap="flat" cmpd="sng" algn="ctr">
            <a:solidFill>
              <a:schemeClr val="accent1">
                <a:alpha val="52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wedgeRectCallout">
                    <a:avLst>
                      <a:gd name="adj1" fmla="val -2872"/>
                      <a:gd name="adj2" fmla="val -6812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l" fontAlgn="t"/>
            <a:r>
              <a:rPr lang="ru-RU" sz="1200" u="none" strike="noStrike" dirty="0">
                <a:effectLst/>
              </a:rPr>
              <a:t>Я всегда покупаю одну и ту же марку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олилиния 32">
            <a:extLst>
              <a:ext uri="{FF2B5EF4-FFF2-40B4-BE49-F238E27FC236}">
                <a16:creationId xmlns:a16="http://schemas.microsoft.com/office/drawing/2014/main" id="{23C067D2-AB20-C1D0-AE7B-BC97DBD54900}"/>
              </a:ext>
            </a:extLst>
          </p:cNvPr>
          <p:cNvSpPr/>
          <p:nvPr/>
        </p:nvSpPr>
        <p:spPr>
          <a:xfrm>
            <a:off x="8034895" y="1926403"/>
            <a:ext cx="686901" cy="604291"/>
          </a:xfrm>
          <a:custGeom>
            <a:avLst/>
            <a:gdLst>
              <a:gd name="connsiteX0" fmla="*/ 0 w 906530"/>
              <a:gd name="connsiteY0" fmla="*/ 453265 h 906530"/>
              <a:gd name="connsiteX1" fmla="*/ 453265 w 906530"/>
              <a:gd name="connsiteY1" fmla="*/ 0 h 906530"/>
              <a:gd name="connsiteX2" fmla="*/ 906530 w 906530"/>
              <a:gd name="connsiteY2" fmla="*/ 453265 h 906530"/>
              <a:gd name="connsiteX3" fmla="*/ 453265 w 906530"/>
              <a:gd name="connsiteY3" fmla="*/ 906530 h 906530"/>
              <a:gd name="connsiteX4" fmla="*/ 0 w 906530"/>
              <a:gd name="connsiteY4" fmla="*/ 453265 h 9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530" h="906530">
                <a:moveTo>
                  <a:pt x="0" y="453265"/>
                </a:moveTo>
                <a:cubicBezTo>
                  <a:pt x="0" y="202934"/>
                  <a:pt x="202934" y="0"/>
                  <a:pt x="453265" y="0"/>
                </a:cubicBezTo>
                <a:cubicBezTo>
                  <a:pt x="703596" y="0"/>
                  <a:pt x="906530" y="202934"/>
                  <a:pt x="906530" y="453265"/>
                </a:cubicBezTo>
                <a:cubicBezTo>
                  <a:pt x="906530" y="703596"/>
                  <a:pt x="703596" y="906530"/>
                  <a:pt x="453265" y="906530"/>
                </a:cubicBezTo>
                <a:cubicBezTo>
                  <a:pt x="202934" y="906530"/>
                  <a:pt x="0" y="703596"/>
                  <a:pt x="0" y="453265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132758" tIns="132758" rIns="132758" bIns="132758" numCol="1" spcCol="1270" anchor="ctr" anchorCtr="0">
            <a:noAutofit/>
          </a:bodyPr>
          <a:lstStyle/>
          <a:p>
            <a:pPr marL="0" marR="0" lvl="0" indent="0" algn="ctr" defTabSz="1244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46%</a:t>
            </a:r>
          </a:p>
        </p:txBody>
      </p:sp>
      <p:sp>
        <p:nvSpPr>
          <p:cNvPr id="16" name="Полилиния 33">
            <a:extLst>
              <a:ext uri="{FF2B5EF4-FFF2-40B4-BE49-F238E27FC236}">
                <a16:creationId xmlns:a16="http://schemas.microsoft.com/office/drawing/2014/main" id="{6A6AC848-5F05-662C-63A5-2105FC3E2606}"/>
              </a:ext>
            </a:extLst>
          </p:cNvPr>
          <p:cNvSpPr/>
          <p:nvPr/>
        </p:nvSpPr>
        <p:spPr>
          <a:xfrm>
            <a:off x="8778095" y="1926403"/>
            <a:ext cx="686901" cy="604291"/>
          </a:xfrm>
          <a:custGeom>
            <a:avLst/>
            <a:gdLst>
              <a:gd name="connsiteX0" fmla="*/ 0 w 906530"/>
              <a:gd name="connsiteY0" fmla="*/ 453265 h 906530"/>
              <a:gd name="connsiteX1" fmla="*/ 453265 w 906530"/>
              <a:gd name="connsiteY1" fmla="*/ 0 h 906530"/>
              <a:gd name="connsiteX2" fmla="*/ 906530 w 906530"/>
              <a:gd name="connsiteY2" fmla="*/ 453265 h 906530"/>
              <a:gd name="connsiteX3" fmla="*/ 453265 w 906530"/>
              <a:gd name="connsiteY3" fmla="*/ 906530 h 906530"/>
              <a:gd name="connsiteX4" fmla="*/ 0 w 906530"/>
              <a:gd name="connsiteY4" fmla="*/ 453265 h 9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530" h="906530">
                <a:moveTo>
                  <a:pt x="0" y="453265"/>
                </a:moveTo>
                <a:cubicBezTo>
                  <a:pt x="0" y="202934"/>
                  <a:pt x="202934" y="0"/>
                  <a:pt x="453265" y="0"/>
                </a:cubicBezTo>
                <a:cubicBezTo>
                  <a:pt x="703596" y="0"/>
                  <a:pt x="906530" y="202934"/>
                  <a:pt x="906530" y="453265"/>
                </a:cubicBezTo>
                <a:cubicBezTo>
                  <a:pt x="906530" y="703596"/>
                  <a:pt x="703596" y="906530"/>
                  <a:pt x="453265" y="906530"/>
                </a:cubicBezTo>
                <a:cubicBezTo>
                  <a:pt x="202934" y="906530"/>
                  <a:pt x="0" y="703596"/>
                  <a:pt x="0" y="453265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132758" tIns="132758" rIns="132758" bIns="132758" numCol="1" spcCol="1270" anchor="ctr" anchorCtr="0">
            <a:noAutofit/>
          </a:bodyPr>
          <a:lstStyle/>
          <a:p>
            <a:pPr marL="0" marR="0" lvl="0" indent="0" algn="ctr" defTabSz="1244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bg1"/>
                </a:solidFill>
                <a:latin typeface="+mj-lt"/>
              </a:rPr>
              <a:t>36%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Полилиния 32">
            <a:extLst>
              <a:ext uri="{FF2B5EF4-FFF2-40B4-BE49-F238E27FC236}">
                <a16:creationId xmlns:a16="http://schemas.microsoft.com/office/drawing/2014/main" id="{2F05AEEE-C5D0-C917-65DD-B023AB7EE2A9}"/>
              </a:ext>
            </a:extLst>
          </p:cNvPr>
          <p:cNvSpPr/>
          <p:nvPr/>
        </p:nvSpPr>
        <p:spPr>
          <a:xfrm>
            <a:off x="8034895" y="3258545"/>
            <a:ext cx="686901" cy="604291"/>
          </a:xfrm>
          <a:custGeom>
            <a:avLst/>
            <a:gdLst>
              <a:gd name="connsiteX0" fmla="*/ 0 w 906530"/>
              <a:gd name="connsiteY0" fmla="*/ 453265 h 906530"/>
              <a:gd name="connsiteX1" fmla="*/ 453265 w 906530"/>
              <a:gd name="connsiteY1" fmla="*/ 0 h 906530"/>
              <a:gd name="connsiteX2" fmla="*/ 906530 w 906530"/>
              <a:gd name="connsiteY2" fmla="*/ 453265 h 906530"/>
              <a:gd name="connsiteX3" fmla="*/ 453265 w 906530"/>
              <a:gd name="connsiteY3" fmla="*/ 906530 h 906530"/>
              <a:gd name="connsiteX4" fmla="*/ 0 w 906530"/>
              <a:gd name="connsiteY4" fmla="*/ 453265 h 9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530" h="906530">
                <a:moveTo>
                  <a:pt x="0" y="453265"/>
                </a:moveTo>
                <a:cubicBezTo>
                  <a:pt x="0" y="202934"/>
                  <a:pt x="202934" y="0"/>
                  <a:pt x="453265" y="0"/>
                </a:cubicBezTo>
                <a:cubicBezTo>
                  <a:pt x="703596" y="0"/>
                  <a:pt x="906530" y="202934"/>
                  <a:pt x="906530" y="453265"/>
                </a:cubicBezTo>
                <a:cubicBezTo>
                  <a:pt x="906530" y="703596"/>
                  <a:pt x="703596" y="906530"/>
                  <a:pt x="453265" y="906530"/>
                </a:cubicBezTo>
                <a:cubicBezTo>
                  <a:pt x="202934" y="906530"/>
                  <a:pt x="0" y="703596"/>
                  <a:pt x="0" y="453265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132758" tIns="132758" rIns="132758" bIns="132758" numCol="1" spcCol="1270" anchor="ctr" anchorCtr="0">
            <a:noAutofit/>
          </a:bodyPr>
          <a:lstStyle/>
          <a:p>
            <a:pPr marL="0" marR="0" lvl="0" indent="0" algn="ctr" defTabSz="1244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bg1"/>
                </a:solidFill>
                <a:latin typeface="+mj-lt"/>
              </a:rPr>
              <a:t>10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</a:p>
        </p:txBody>
      </p:sp>
      <p:sp>
        <p:nvSpPr>
          <p:cNvPr id="20" name="Полилиния 33">
            <a:extLst>
              <a:ext uri="{FF2B5EF4-FFF2-40B4-BE49-F238E27FC236}">
                <a16:creationId xmlns:a16="http://schemas.microsoft.com/office/drawing/2014/main" id="{6D7A0994-4851-63CC-8152-64CD15CCF476}"/>
              </a:ext>
            </a:extLst>
          </p:cNvPr>
          <p:cNvSpPr/>
          <p:nvPr/>
        </p:nvSpPr>
        <p:spPr>
          <a:xfrm>
            <a:off x="8778095" y="3258545"/>
            <a:ext cx="686901" cy="604291"/>
          </a:xfrm>
          <a:custGeom>
            <a:avLst/>
            <a:gdLst>
              <a:gd name="connsiteX0" fmla="*/ 0 w 906530"/>
              <a:gd name="connsiteY0" fmla="*/ 453265 h 906530"/>
              <a:gd name="connsiteX1" fmla="*/ 453265 w 906530"/>
              <a:gd name="connsiteY1" fmla="*/ 0 h 906530"/>
              <a:gd name="connsiteX2" fmla="*/ 906530 w 906530"/>
              <a:gd name="connsiteY2" fmla="*/ 453265 h 906530"/>
              <a:gd name="connsiteX3" fmla="*/ 453265 w 906530"/>
              <a:gd name="connsiteY3" fmla="*/ 906530 h 906530"/>
              <a:gd name="connsiteX4" fmla="*/ 0 w 906530"/>
              <a:gd name="connsiteY4" fmla="*/ 453265 h 9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530" h="906530">
                <a:moveTo>
                  <a:pt x="0" y="453265"/>
                </a:moveTo>
                <a:cubicBezTo>
                  <a:pt x="0" y="202934"/>
                  <a:pt x="202934" y="0"/>
                  <a:pt x="453265" y="0"/>
                </a:cubicBezTo>
                <a:cubicBezTo>
                  <a:pt x="703596" y="0"/>
                  <a:pt x="906530" y="202934"/>
                  <a:pt x="906530" y="453265"/>
                </a:cubicBezTo>
                <a:cubicBezTo>
                  <a:pt x="906530" y="703596"/>
                  <a:pt x="703596" y="906530"/>
                  <a:pt x="453265" y="906530"/>
                </a:cubicBezTo>
                <a:cubicBezTo>
                  <a:pt x="202934" y="906530"/>
                  <a:pt x="0" y="703596"/>
                  <a:pt x="0" y="453265"/>
                </a:cubicBezTo>
                <a:close/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132758" tIns="132758" rIns="132758" bIns="132758" numCol="1" spcCol="1270" anchor="ctr" anchorCtr="0">
            <a:noAutofit/>
          </a:bodyPr>
          <a:lstStyle/>
          <a:p>
            <a:pPr marL="0" marR="0" lvl="0" indent="0" algn="ctr" defTabSz="12446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chemeClr val="bg1"/>
                </a:solidFill>
                <a:latin typeface="+mj-lt"/>
              </a:rPr>
              <a:t>8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%</a:t>
            </a:r>
          </a:p>
        </p:txBody>
      </p:sp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id="{48CC3E02-1758-2766-242B-4501CDCDD034}"/>
              </a:ext>
            </a:extLst>
          </p:cNvPr>
          <p:cNvSpPr txBox="1">
            <a:spLocks/>
          </p:cNvSpPr>
          <p:nvPr/>
        </p:nvSpPr>
        <p:spPr>
          <a:xfrm>
            <a:off x="11098569" y="6048492"/>
            <a:ext cx="5997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BAFFEE-D6AB-401C-8EAB-69DAAC8A3D32}" type="slidenum">
              <a:rPr lang="en-US" sz="1400" smtClean="0"/>
              <a:pPr/>
              <a:t>3</a:t>
            </a:fld>
            <a:endParaRPr lang="en-US" sz="1400" dirty="0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D027206C-CC4B-924E-B0A3-F2F1A1BFA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743588"/>
              </p:ext>
            </p:extLst>
          </p:nvPr>
        </p:nvGraphicFramePr>
        <p:xfrm>
          <a:off x="2269149" y="4199051"/>
          <a:ext cx="3478988" cy="182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67F3CE76-26BF-E914-0E73-6E7CAFFB1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89763"/>
              </p:ext>
            </p:extLst>
          </p:nvPr>
        </p:nvGraphicFramePr>
        <p:xfrm>
          <a:off x="7038837" y="4199051"/>
          <a:ext cx="3478988" cy="182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B12EADE-D2A6-2C66-0519-55BBC276BE8D}"/>
              </a:ext>
            </a:extLst>
          </p:cNvPr>
          <p:cNvGrpSpPr/>
          <p:nvPr/>
        </p:nvGrpSpPr>
        <p:grpSpPr>
          <a:xfrm>
            <a:off x="10373347" y="205061"/>
            <a:ext cx="1523429" cy="365126"/>
            <a:chOff x="8991600" y="529838"/>
            <a:chExt cx="2649538" cy="635025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5F441D-ED32-2B33-8DCD-7717F9279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01568" y="529838"/>
              <a:ext cx="939570" cy="527478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6240B95-A4FF-7972-520E-209F49BCB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600" y="542060"/>
              <a:ext cx="1639773" cy="622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635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753FC9F-FCED-E3B6-E1EC-68C4648C6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658" y="719333"/>
            <a:ext cx="9110742" cy="756000"/>
          </a:xfrm>
        </p:spPr>
        <p:txBody>
          <a:bodyPr/>
          <a:lstStyle/>
          <a:p>
            <a:pPr algn="l"/>
            <a:r>
              <a:rPr lang="ru-RU" sz="3600" dirty="0"/>
              <a:t>Доверие к рекомендациям</a:t>
            </a:r>
            <a:br>
              <a:rPr lang="ru-RU" sz="4800" b="1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FFAAE0-29DE-6399-E193-F8E3353B7B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98569" y="6048492"/>
            <a:ext cx="599768" cy="365125"/>
          </a:xfrm>
          <a:prstGeom prst="rect">
            <a:avLst/>
          </a:prstGeom>
        </p:spPr>
        <p:txBody>
          <a:bodyPr/>
          <a:lstStyle/>
          <a:p>
            <a:fld id="{B6BAFFEE-D6AB-401C-8EAB-69DAAC8A3D32}" type="slidenum">
              <a:rPr lang="en-US" sz="1400" smtClean="0">
                <a:solidFill>
                  <a:schemeClr val="bg1"/>
                </a:solidFill>
              </a:rPr>
              <a:pPr/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BDAFE-AF1D-C7FA-F23E-3B029E3BF844}"/>
              </a:ext>
            </a:extLst>
          </p:cNvPr>
          <p:cNvSpPr txBox="1"/>
          <p:nvPr/>
        </p:nvSpPr>
        <p:spPr>
          <a:xfrm>
            <a:off x="986374" y="6098941"/>
            <a:ext cx="7970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Q8. На чьи рекомендации чаще всего Вы полагаетесь при выборе вин?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4E13658-2E93-AAEE-8238-2A6B9EFFC7F2}"/>
              </a:ext>
            </a:extLst>
          </p:cNvPr>
          <p:cNvGrpSpPr/>
          <p:nvPr/>
        </p:nvGrpSpPr>
        <p:grpSpPr>
          <a:xfrm>
            <a:off x="10373347" y="205061"/>
            <a:ext cx="1523429" cy="365126"/>
            <a:chOff x="8991600" y="529838"/>
            <a:chExt cx="2649538" cy="63502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63FA29E-8E21-25F0-13CC-24C64AA82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01568" y="529838"/>
              <a:ext cx="939570" cy="52747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20CE483-B45B-2656-6D1A-BE4CB35E5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600" y="542060"/>
              <a:ext cx="1639773" cy="622803"/>
            </a:xfrm>
            <a:prstGeom prst="rect">
              <a:avLst/>
            </a:prstGeom>
          </p:spPr>
        </p:pic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E41AA9C-3BFA-E8C2-D511-ED0F3CC4D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10546"/>
              </p:ext>
            </p:extLst>
          </p:nvPr>
        </p:nvGraphicFramePr>
        <p:xfrm>
          <a:off x="986373" y="3287844"/>
          <a:ext cx="10370170" cy="2143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4034">
                  <a:extLst>
                    <a:ext uri="{9D8B030D-6E8A-4147-A177-3AD203B41FA5}">
                      <a16:colId xmlns:a16="http://schemas.microsoft.com/office/drawing/2014/main" val="732330615"/>
                    </a:ext>
                  </a:extLst>
                </a:gridCol>
                <a:gridCol w="2074034">
                  <a:extLst>
                    <a:ext uri="{9D8B030D-6E8A-4147-A177-3AD203B41FA5}">
                      <a16:colId xmlns:a16="http://schemas.microsoft.com/office/drawing/2014/main" val="113506574"/>
                    </a:ext>
                  </a:extLst>
                </a:gridCol>
                <a:gridCol w="2074034">
                  <a:extLst>
                    <a:ext uri="{9D8B030D-6E8A-4147-A177-3AD203B41FA5}">
                      <a16:colId xmlns:a16="http://schemas.microsoft.com/office/drawing/2014/main" val="3098390836"/>
                    </a:ext>
                  </a:extLst>
                </a:gridCol>
                <a:gridCol w="2074034">
                  <a:extLst>
                    <a:ext uri="{9D8B030D-6E8A-4147-A177-3AD203B41FA5}">
                      <a16:colId xmlns:a16="http://schemas.microsoft.com/office/drawing/2014/main" val="1897981400"/>
                    </a:ext>
                  </a:extLst>
                </a:gridCol>
                <a:gridCol w="2074034">
                  <a:extLst>
                    <a:ext uri="{9D8B030D-6E8A-4147-A177-3AD203B41FA5}">
                      <a16:colId xmlns:a16="http://schemas.microsoft.com/office/drawing/2014/main" val="4102537292"/>
                    </a:ext>
                  </a:extLst>
                </a:gridCol>
              </a:tblGrid>
              <a:tr h="14031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Основываюсь на собственном выборе / выбираю самостоятельно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Рекомендации близких / родственников / коллег и т.п.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Рекомендации сотрудников магазинов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Рекомендации сотрудников баров / ресторанов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Рекомендации от экспертов в социальных сетях и мобильных приложениях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278714"/>
                  </a:ext>
                </a:extLst>
              </a:tr>
              <a:tr h="74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63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845550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FFFE3E-3CD5-4FDE-946D-8671EEBE9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364" y="1870388"/>
            <a:ext cx="1022400" cy="1022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346B16-1D5F-4C6E-1021-8590CC0F2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88" y="1870388"/>
            <a:ext cx="1022400" cy="1022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309C6FD-621C-F757-CE17-9F85D5978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58" y="1870388"/>
            <a:ext cx="1022400" cy="10224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29EFB67-F939-058E-4DF3-34F5D2B2BB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1870388"/>
            <a:ext cx="1022400" cy="1022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A2956E-7FE8-3105-2E02-03AAF06679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75" y="1870922"/>
            <a:ext cx="1021332" cy="10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FAFCE-7509-E543-8611-CDC6EBF5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497" y="719333"/>
            <a:ext cx="9687470" cy="756000"/>
          </a:xfrm>
        </p:spPr>
        <p:txBody>
          <a:bodyPr/>
          <a:lstStyle/>
          <a:p>
            <a:pPr algn="l"/>
            <a:r>
              <a:rPr lang="ru-RU" dirty="0"/>
              <a:t>Каналы покупки и специфика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FBEE3-9DA0-91A6-6C60-4EA452181BA5}"/>
              </a:ext>
            </a:extLst>
          </p:cNvPr>
          <p:cNvSpPr txBox="1"/>
          <p:nvPr/>
        </p:nvSpPr>
        <p:spPr>
          <a:xfrm>
            <a:off x="986374" y="6098941"/>
            <a:ext cx="79708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Q107. Где Вы обычно покупаете вино?</a:t>
            </a:r>
          </a:p>
          <a:p>
            <a:r>
              <a:rPr lang="ru-RU" sz="1000" dirty="0"/>
              <a:t>Q108. Скажите пожалуйста, почему Вы покупаете вино там?</a:t>
            </a:r>
          </a:p>
          <a:p>
            <a:endParaRPr lang="ru-RU" sz="1000" dirty="0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B246B5CD-47AA-244E-BFDD-B8923FDCB2F4}"/>
              </a:ext>
            </a:extLst>
          </p:cNvPr>
          <p:cNvSpPr txBox="1">
            <a:spLocks/>
          </p:cNvSpPr>
          <p:nvPr/>
        </p:nvSpPr>
        <p:spPr>
          <a:xfrm>
            <a:off x="11098569" y="6048492"/>
            <a:ext cx="5997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BAFFEE-D6AB-401C-8EAB-69DAAC8A3D32}" type="slidenum">
              <a:rPr lang="en-US" sz="1400" smtClean="0">
                <a:solidFill>
                  <a:schemeClr val="bg1"/>
                </a:solidFill>
              </a:rPr>
              <a:pPr/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CF5DF38-AA03-A344-494C-0FF1B2419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6661"/>
              </p:ext>
            </p:extLst>
          </p:nvPr>
        </p:nvGraphicFramePr>
        <p:xfrm>
          <a:off x="1651819" y="2045110"/>
          <a:ext cx="3025822" cy="389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5046">
                  <a:extLst>
                    <a:ext uri="{9D8B030D-6E8A-4147-A177-3AD203B41FA5}">
                      <a16:colId xmlns:a16="http://schemas.microsoft.com/office/drawing/2014/main" val="1465857955"/>
                    </a:ext>
                  </a:extLst>
                </a:gridCol>
                <a:gridCol w="390776">
                  <a:extLst>
                    <a:ext uri="{9D8B030D-6E8A-4147-A177-3AD203B41FA5}">
                      <a16:colId xmlns:a16="http://schemas.microsoft.com/office/drawing/2014/main" val="3762556810"/>
                    </a:ext>
                  </a:extLst>
                </a:gridCol>
              </a:tblGrid>
              <a:tr h="648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Специализированные алкогольные магазины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557649"/>
                  </a:ext>
                </a:extLst>
              </a:tr>
              <a:tr h="648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Магазины у дома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937490"/>
                  </a:ext>
                </a:extLst>
              </a:tr>
              <a:tr h="648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Гипермаркеты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502916"/>
                  </a:ext>
                </a:extLst>
              </a:tr>
              <a:tr h="648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Супермаркеты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524801"/>
                  </a:ext>
                </a:extLst>
              </a:tr>
              <a:tr h="648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Премиальные алкогольные магазины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721560"/>
                  </a:ext>
                </a:extLst>
              </a:tr>
              <a:tr h="6489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effectLst/>
                        </a:rPr>
                        <a:t>Магазины с продажей через прилавок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14" marR="5014" marT="501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644332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CFD29D6-8E89-6DB3-0069-C168DAFCE550}"/>
              </a:ext>
            </a:extLst>
          </p:cNvPr>
          <p:cNvSpPr/>
          <p:nvPr/>
        </p:nvSpPr>
        <p:spPr>
          <a:xfrm>
            <a:off x="1455174" y="2095016"/>
            <a:ext cx="3490452" cy="618307"/>
          </a:xfrm>
          <a:custGeom>
            <a:avLst/>
            <a:gdLst>
              <a:gd name="connsiteX0" fmla="*/ 0 w 3490452"/>
              <a:gd name="connsiteY0" fmla="*/ 103053 h 618307"/>
              <a:gd name="connsiteX1" fmla="*/ 103053 w 3490452"/>
              <a:gd name="connsiteY1" fmla="*/ 0 h 618307"/>
              <a:gd name="connsiteX2" fmla="*/ 792766 w 3490452"/>
              <a:gd name="connsiteY2" fmla="*/ 0 h 618307"/>
              <a:gd name="connsiteX3" fmla="*/ 1416791 w 3490452"/>
              <a:gd name="connsiteY3" fmla="*/ 0 h 618307"/>
              <a:gd name="connsiteX4" fmla="*/ 2106504 w 3490452"/>
              <a:gd name="connsiteY4" fmla="*/ 0 h 618307"/>
              <a:gd name="connsiteX5" fmla="*/ 2730530 w 3490452"/>
              <a:gd name="connsiteY5" fmla="*/ 0 h 618307"/>
              <a:gd name="connsiteX6" fmla="*/ 3387399 w 3490452"/>
              <a:gd name="connsiteY6" fmla="*/ 0 h 618307"/>
              <a:gd name="connsiteX7" fmla="*/ 3490452 w 3490452"/>
              <a:gd name="connsiteY7" fmla="*/ 103053 h 618307"/>
              <a:gd name="connsiteX8" fmla="*/ 3490452 w 3490452"/>
              <a:gd name="connsiteY8" fmla="*/ 515254 h 618307"/>
              <a:gd name="connsiteX9" fmla="*/ 3387399 w 3490452"/>
              <a:gd name="connsiteY9" fmla="*/ 618307 h 618307"/>
              <a:gd name="connsiteX10" fmla="*/ 2763373 w 3490452"/>
              <a:gd name="connsiteY10" fmla="*/ 618307 h 618307"/>
              <a:gd name="connsiteX11" fmla="*/ 2205034 w 3490452"/>
              <a:gd name="connsiteY11" fmla="*/ 618307 h 618307"/>
              <a:gd name="connsiteX12" fmla="*/ 1515322 w 3490452"/>
              <a:gd name="connsiteY12" fmla="*/ 618307 h 618307"/>
              <a:gd name="connsiteX13" fmla="*/ 858453 w 3490452"/>
              <a:gd name="connsiteY13" fmla="*/ 618307 h 618307"/>
              <a:gd name="connsiteX14" fmla="*/ 103053 w 3490452"/>
              <a:gd name="connsiteY14" fmla="*/ 618307 h 618307"/>
              <a:gd name="connsiteX15" fmla="*/ 0 w 3490452"/>
              <a:gd name="connsiteY15" fmla="*/ 515254 h 618307"/>
              <a:gd name="connsiteX16" fmla="*/ 0 w 3490452"/>
              <a:gd name="connsiteY16" fmla="*/ 103053 h 61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0452" h="618307" extrusionOk="0">
                <a:moveTo>
                  <a:pt x="0" y="103053"/>
                </a:moveTo>
                <a:cubicBezTo>
                  <a:pt x="7197" y="46348"/>
                  <a:pt x="34932" y="3553"/>
                  <a:pt x="103053" y="0"/>
                </a:cubicBezTo>
                <a:cubicBezTo>
                  <a:pt x="285968" y="438"/>
                  <a:pt x="536157" y="-33538"/>
                  <a:pt x="792766" y="0"/>
                </a:cubicBezTo>
                <a:cubicBezTo>
                  <a:pt x="1049375" y="33538"/>
                  <a:pt x="1289223" y="7875"/>
                  <a:pt x="1416791" y="0"/>
                </a:cubicBezTo>
                <a:cubicBezTo>
                  <a:pt x="1544359" y="-7875"/>
                  <a:pt x="1920205" y="29099"/>
                  <a:pt x="2106504" y="0"/>
                </a:cubicBezTo>
                <a:cubicBezTo>
                  <a:pt x="2292803" y="-29099"/>
                  <a:pt x="2589718" y="-14466"/>
                  <a:pt x="2730530" y="0"/>
                </a:cubicBezTo>
                <a:cubicBezTo>
                  <a:pt x="2871342" y="14466"/>
                  <a:pt x="3230583" y="-7110"/>
                  <a:pt x="3387399" y="0"/>
                </a:cubicBezTo>
                <a:cubicBezTo>
                  <a:pt x="3447563" y="-5709"/>
                  <a:pt x="3483991" y="46360"/>
                  <a:pt x="3490452" y="103053"/>
                </a:cubicBezTo>
                <a:cubicBezTo>
                  <a:pt x="3505871" y="278882"/>
                  <a:pt x="3486554" y="396754"/>
                  <a:pt x="3490452" y="515254"/>
                </a:cubicBezTo>
                <a:cubicBezTo>
                  <a:pt x="3493670" y="560717"/>
                  <a:pt x="3443736" y="608628"/>
                  <a:pt x="3387399" y="618307"/>
                </a:cubicBezTo>
                <a:cubicBezTo>
                  <a:pt x="3126721" y="595596"/>
                  <a:pt x="3044604" y="587230"/>
                  <a:pt x="2763373" y="618307"/>
                </a:cubicBezTo>
                <a:cubicBezTo>
                  <a:pt x="2482142" y="649384"/>
                  <a:pt x="2413829" y="600083"/>
                  <a:pt x="2205034" y="618307"/>
                </a:cubicBezTo>
                <a:cubicBezTo>
                  <a:pt x="1996239" y="636531"/>
                  <a:pt x="1727165" y="611653"/>
                  <a:pt x="1515322" y="618307"/>
                </a:cubicBezTo>
                <a:cubicBezTo>
                  <a:pt x="1303479" y="624961"/>
                  <a:pt x="991156" y="612335"/>
                  <a:pt x="858453" y="618307"/>
                </a:cubicBezTo>
                <a:cubicBezTo>
                  <a:pt x="725750" y="624279"/>
                  <a:pt x="380876" y="636261"/>
                  <a:pt x="103053" y="618307"/>
                </a:cubicBezTo>
                <a:cubicBezTo>
                  <a:pt x="39014" y="611542"/>
                  <a:pt x="1876" y="571529"/>
                  <a:pt x="0" y="515254"/>
                </a:cubicBezTo>
                <a:cubicBezTo>
                  <a:pt x="13492" y="381001"/>
                  <a:pt x="-13325" y="196370"/>
                  <a:pt x="0" y="103053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3019377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431C93F-B95D-7F95-CE11-284C704B0655}"/>
              </a:ext>
            </a:extLst>
          </p:cNvPr>
          <p:cNvSpPr/>
          <p:nvPr/>
        </p:nvSpPr>
        <p:spPr>
          <a:xfrm>
            <a:off x="1455174" y="4655575"/>
            <a:ext cx="3490452" cy="618307"/>
          </a:xfrm>
          <a:custGeom>
            <a:avLst/>
            <a:gdLst>
              <a:gd name="connsiteX0" fmla="*/ 0 w 3490452"/>
              <a:gd name="connsiteY0" fmla="*/ 103053 h 618307"/>
              <a:gd name="connsiteX1" fmla="*/ 103053 w 3490452"/>
              <a:gd name="connsiteY1" fmla="*/ 0 h 618307"/>
              <a:gd name="connsiteX2" fmla="*/ 792766 w 3490452"/>
              <a:gd name="connsiteY2" fmla="*/ 0 h 618307"/>
              <a:gd name="connsiteX3" fmla="*/ 1416791 w 3490452"/>
              <a:gd name="connsiteY3" fmla="*/ 0 h 618307"/>
              <a:gd name="connsiteX4" fmla="*/ 2106504 w 3490452"/>
              <a:gd name="connsiteY4" fmla="*/ 0 h 618307"/>
              <a:gd name="connsiteX5" fmla="*/ 2730530 w 3490452"/>
              <a:gd name="connsiteY5" fmla="*/ 0 h 618307"/>
              <a:gd name="connsiteX6" fmla="*/ 3387399 w 3490452"/>
              <a:gd name="connsiteY6" fmla="*/ 0 h 618307"/>
              <a:gd name="connsiteX7" fmla="*/ 3490452 w 3490452"/>
              <a:gd name="connsiteY7" fmla="*/ 103053 h 618307"/>
              <a:gd name="connsiteX8" fmla="*/ 3490452 w 3490452"/>
              <a:gd name="connsiteY8" fmla="*/ 515254 h 618307"/>
              <a:gd name="connsiteX9" fmla="*/ 3387399 w 3490452"/>
              <a:gd name="connsiteY9" fmla="*/ 618307 h 618307"/>
              <a:gd name="connsiteX10" fmla="*/ 2763373 w 3490452"/>
              <a:gd name="connsiteY10" fmla="*/ 618307 h 618307"/>
              <a:gd name="connsiteX11" fmla="*/ 2205034 w 3490452"/>
              <a:gd name="connsiteY11" fmla="*/ 618307 h 618307"/>
              <a:gd name="connsiteX12" fmla="*/ 1515322 w 3490452"/>
              <a:gd name="connsiteY12" fmla="*/ 618307 h 618307"/>
              <a:gd name="connsiteX13" fmla="*/ 858453 w 3490452"/>
              <a:gd name="connsiteY13" fmla="*/ 618307 h 618307"/>
              <a:gd name="connsiteX14" fmla="*/ 103053 w 3490452"/>
              <a:gd name="connsiteY14" fmla="*/ 618307 h 618307"/>
              <a:gd name="connsiteX15" fmla="*/ 0 w 3490452"/>
              <a:gd name="connsiteY15" fmla="*/ 515254 h 618307"/>
              <a:gd name="connsiteX16" fmla="*/ 0 w 3490452"/>
              <a:gd name="connsiteY16" fmla="*/ 103053 h 61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0452" h="618307" extrusionOk="0">
                <a:moveTo>
                  <a:pt x="0" y="103053"/>
                </a:moveTo>
                <a:cubicBezTo>
                  <a:pt x="7197" y="46348"/>
                  <a:pt x="34932" y="3553"/>
                  <a:pt x="103053" y="0"/>
                </a:cubicBezTo>
                <a:cubicBezTo>
                  <a:pt x="285968" y="438"/>
                  <a:pt x="536157" y="-33538"/>
                  <a:pt x="792766" y="0"/>
                </a:cubicBezTo>
                <a:cubicBezTo>
                  <a:pt x="1049375" y="33538"/>
                  <a:pt x="1289223" y="7875"/>
                  <a:pt x="1416791" y="0"/>
                </a:cubicBezTo>
                <a:cubicBezTo>
                  <a:pt x="1544359" y="-7875"/>
                  <a:pt x="1920205" y="29099"/>
                  <a:pt x="2106504" y="0"/>
                </a:cubicBezTo>
                <a:cubicBezTo>
                  <a:pt x="2292803" y="-29099"/>
                  <a:pt x="2589718" y="-14466"/>
                  <a:pt x="2730530" y="0"/>
                </a:cubicBezTo>
                <a:cubicBezTo>
                  <a:pt x="2871342" y="14466"/>
                  <a:pt x="3230583" y="-7110"/>
                  <a:pt x="3387399" y="0"/>
                </a:cubicBezTo>
                <a:cubicBezTo>
                  <a:pt x="3447563" y="-5709"/>
                  <a:pt x="3483991" y="46360"/>
                  <a:pt x="3490452" y="103053"/>
                </a:cubicBezTo>
                <a:cubicBezTo>
                  <a:pt x="3505871" y="278882"/>
                  <a:pt x="3486554" y="396754"/>
                  <a:pt x="3490452" y="515254"/>
                </a:cubicBezTo>
                <a:cubicBezTo>
                  <a:pt x="3493670" y="560717"/>
                  <a:pt x="3443736" y="608628"/>
                  <a:pt x="3387399" y="618307"/>
                </a:cubicBezTo>
                <a:cubicBezTo>
                  <a:pt x="3126721" y="595596"/>
                  <a:pt x="3044604" y="587230"/>
                  <a:pt x="2763373" y="618307"/>
                </a:cubicBezTo>
                <a:cubicBezTo>
                  <a:pt x="2482142" y="649384"/>
                  <a:pt x="2413829" y="600083"/>
                  <a:pt x="2205034" y="618307"/>
                </a:cubicBezTo>
                <a:cubicBezTo>
                  <a:pt x="1996239" y="636531"/>
                  <a:pt x="1727165" y="611653"/>
                  <a:pt x="1515322" y="618307"/>
                </a:cubicBezTo>
                <a:cubicBezTo>
                  <a:pt x="1303479" y="624961"/>
                  <a:pt x="991156" y="612335"/>
                  <a:pt x="858453" y="618307"/>
                </a:cubicBezTo>
                <a:cubicBezTo>
                  <a:pt x="725750" y="624279"/>
                  <a:pt x="380876" y="636261"/>
                  <a:pt x="103053" y="618307"/>
                </a:cubicBezTo>
                <a:cubicBezTo>
                  <a:pt x="39014" y="611542"/>
                  <a:pt x="1876" y="571529"/>
                  <a:pt x="0" y="515254"/>
                </a:cubicBezTo>
                <a:cubicBezTo>
                  <a:pt x="13492" y="381001"/>
                  <a:pt x="-13325" y="196370"/>
                  <a:pt x="0" y="103053"/>
                </a:cubicBez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30193779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02AB3EA-A13D-D963-6B7A-4CD7C3079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520889"/>
              </p:ext>
            </p:extLst>
          </p:nvPr>
        </p:nvGraphicFramePr>
        <p:xfrm>
          <a:off x="5948517" y="2086484"/>
          <a:ext cx="5850193" cy="195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7966E0C-839D-884B-8571-1816A1E10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046425"/>
              </p:ext>
            </p:extLst>
          </p:nvPr>
        </p:nvGraphicFramePr>
        <p:xfrm>
          <a:off x="5948517" y="4052306"/>
          <a:ext cx="5850193" cy="213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0DC8497-464C-2977-ACB1-F34260FF3E0D}"/>
              </a:ext>
            </a:extLst>
          </p:cNvPr>
          <p:cNvCxnSpPr/>
          <p:nvPr/>
        </p:nvCxnSpPr>
        <p:spPr>
          <a:xfrm>
            <a:off x="5125723" y="2363093"/>
            <a:ext cx="28165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34A2A08-8F49-3DC5-1F02-2F06F2CBA6CD}"/>
              </a:ext>
            </a:extLst>
          </p:cNvPr>
          <p:cNvCxnSpPr/>
          <p:nvPr/>
        </p:nvCxnSpPr>
        <p:spPr>
          <a:xfrm>
            <a:off x="5125723" y="4964728"/>
            <a:ext cx="281650" cy="0"/>
          </a:xfrm>
          <a:prstGeom prst="straightConnector1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6C757B4-B89E-D97E-5268-E46189283598}"/>
              </a:ext>
            </a:extLst>
          </p:cNvPr>
          <p:cNvSpPr txBox="1"/>
          <p:nvPr/>
        </p:nvSpPr>
        <p:spPr>
          <a:xfrm>
            <a:off x="1455173" y="1631286"/>
            <a:ext cx="2458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Рейтинг каналов покупки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72B3E-DFD0-95B1-7444-5348579495EA}"/>
              </a:ext>
            </a:extLst>
          </p:cNvPr>
          <p:cNvSpPr txBox="1"/>
          <p:nvPr/>
        </p:nvSpPr>
        <p:spPr>
          <a:xfrm>
            <a:off x="5948517" y="1631286"/>
            <a:ext cx="318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Драйверы выбора канала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7C09880B-108E-5D94-D34A-6EE875D5DC66}"/>
              </a:ext>
            </a:extLst>
          </p:cNvPr>
          <p:cNvGrpSpPr/>
          <p:nvPr/>
        </p:nvGrpSpPr>
        <p:grpSpPr>
          <a:xfrm>
            <a:off x="10373347" y="205061"/>
            <a:ext cx="1523429" cy="365126"/>
            <a:chOff x="8991600" y="529838"/>
            <a:chExt cx="2649538" cy="635025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4EB5E8A-8BA1-3E68-7537-B35A8151D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01568" y="529838"/>
              <a:ext cx="939570" cy="52747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325265A-553F-67A7-44F8-6E3AE0AFB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600" y="542060"/>
              <a:ext cx="1639773" cy="622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71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BE848-49B0-7BCC-6C06-2D6219C4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1" y="719333"/>
            <a:ext cx="9667806" cy="756000"/>
          </a:xfrm>
        </p:spPr>
        <p:txBody>
          <a:bodyPr/>
          <a:lstStyle/>
          <a:p>
            <a:pPr algn="l"/>
            <a:r>
              <a:rPr lang="ru-RU" dirty="0"/>
              <a:t>Отечественное </a:t>
            </a:r>
            <a:r>
              <a:rPr lang="en-US" dirty="0"/>
              <a:t>vs </a:t>
            </a:r>
            <a:r>
              <a:rPr lang="ru-RU" dirty="0"/>
              <a:t>зарубежное вино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67002-B8DE-5D6D-D4F9-6D70587113B3}"/>
              </a:ext>
            </a:extLst>
          </p:cNvPr>
          <p:cNvSpPr txBox="1"/>
          <p:nvPr/>
        </p:nvSpPr>
        <p:spPr>
          <a:xfrm>
            <a:off x="645785" y="2224564"/>
            <a:ext cx="3628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accent1"/>
                </a:solidFill>
              </a:rPr>
              <a:t>63%</a:t>
            </a:r>
            <a:endParaRPr lang="ru-RU" sz="120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DF425-1312-5987-C215-C2D383FEDC20}"/>
              </a:ext>
            </a:extLst>
          </p:cNvPr>
          <p:cNvSpPr txBox="1"/>
          <p:nvPr/>
        </p:nvSpPr>
        <p:spPr>
          <a:xfrm>
            <a:off x="1045220" y="4026271"/>
            <a:ext cx="28292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одинаково хорошо относятся к российским и к импортным винам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BFC09E6-5968-25B6-86D8-B09F049EC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214247"/>
              </p:ext>
            </p:extLst>
          </p:nvPr>
        </p:nvGraphicFramePr>
        <p:xfrm>
          <a:off x="4370710" y="2153522"/>
          <a:ext cx="3908865" cy="414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B6DA974-51BF-6061-1143-EA5A60912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575893"/>
              </p:ext>
            </p:extLst>
          </p:nvPr>
        </p:nvGraphicFramePr>
        <p:xfrm>
          <a:off x="7829477" y="2153522"/>
          <a:ext cx="3908865" cy="414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194" name="Picture 2">
            <a:extLst>
              <a:ext uri="{FF2B5EF4-FFF2-40B4-BE49-F238E27FC236}">
                <a16:creationId xmlns:a16="http://schemas.microsoft.com/office/drawing/2014/main" id="{12C0FFDB-B838-A1E5-51DE-DD7934049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89" y="1671742"/>
            <a:ext cx="481781" cy="4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4DEAACA-3497-70EE-A551-EBA014C1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38" y="1735242"/>
            <a:ext cx="375199" cy="37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AB3D05-D2CB-1C97-E342-BC1977D419B9}"/>
              </a:ext>
            </a:extLst>
          </p:cNvPr>
          <p:cNvSpPr txBox="1"/>
          <p:nvPr/>
        </p:nvSpPr>
        <p:spPr>
          <a:xfrm>
            <a:off x="5358581" y="1681800"/>
            <a:ext cx="206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Причины выбора отечественного вина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881AC-10F9-0E45-D6B5-E209F730F071}"/>
              </a:ext>
            </a:extLst>
          </p:cNvPr>
          <p:cNvSpPr txBox="1"/>
          <p:nvPr/>
        </p:nvSpPr>
        <p:spPr>
          <a:xfrm>
            <a:off x="8696868" y="1692009"/>
            <a:ext cx="206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Причины выбора зарубежного вина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06766E4-B544-319A-01C3-39CD4131FC99}"/>
              </a:ext>
            </a:extLst>
          </p:cNvPr>
          <p:cNvGrpSpPr/>
          <p:nvPr/>
        </p:nvGrpSpPr>
        <p:grpSpPr>
          <a:xfrm>
            <a:off x="10373347" y="205061"/>
            <a:ext cx="1523429" cy="365126"/>
            <a:chOff x="8991600" y="529838"/>
            <a:chExt cx="2649538" cy="63502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F7D7B37-8A37-E641-F94F-2D56F5A2B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701568" y="529838"/>
              <a:ext cx="939570" cy="52747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11EBE95-CE8B-1932-726B-5528BC71C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600" y="542060"/>
              <a:ext cx="1639773" cy="622803"/>
            </a:xfrm>
            <a:prstGeom prst="rect">
              <a:avLst/>
            </a:prstGeom>
          </p:spPr>
        </p:pic>
      </p:grp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DA7B33D7-F848-3E26-BAE6-3092D6EC3A0B}"/>
              </a:ext>
            </a:extLst>
          </p:cNvPr>
          <p:cNvSpPr txBox="1">
            <a:spLocks/>
          </p:cNvSpPr>
          <p:nvPr/>
        </p:nvSpPr>
        <p:spPr>
          <a:xfrm>
            <a:off x="11098569" y="6048492"/>
            <a:ext cx="5997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BAFFEE-D6AB-401C-8EAB-69DAAC8A3D32}" type="slidenum">
              <a:rPr lang="en-US" sz="1400" smtClean="0">
                <a:solidFill>
                  <a:schemeClr val="bg1"/>
                </a:solidFill>
              </a:rPr>
              <a:pPr/>
              <a:t>6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5322C-B1D3-F29F-C64B-1666C9D1443B}"/>
              </a:ext>
            </a:extLst>
          </p:cNvPr>
          <p:cNvSpPr txBox="1"/>
          <p:nvPr/>
        </p:nvSpPr>
        <p:spPr>
          <a:xfrm>
            <a:off x="986375" y="6138667"/>
            <a:ext cx="51096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A10. Какое из высказываний лучше всего характеризует Ваше отношение к вину?</a:t>
            </a:r>
          </a:p>
          <a:p>
            <a:r>
              <a:rPr lang="ru-RU" sz="1000" dirty="0"/>
              <a:t>Q17. Почему Вы покупаете вино российского производства?</a:t>
            </a:r>
          </a:p>
          <a:p>
            <a:r>
              <a:rPr lang="ru-RU" sz="1000" dirty="0"/>
              <a:t>Q18. Почему Вы покупаете вино зарубежного производства?</a:t>
            </a:r>
          </a:p>
        </p:txBody>
      </p:sp>
    </p:spTree>
    <p:extLst>
      <p:ext uri="{BB962C8B-B14F-4D97-AF65-F5344CB8AC3E}">
        <p14:creationId xmlns:p14="http://schemas.microsoft.com/office/powerpoint/2010/main" val="157800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2029BE7-8C05-2983-B178-5028AF3317FB}"/>
              </a:ext>
            </a:extLst>
          </p:cNvPr>
          <p:cNvGrpSpPr/>
          <p:nvPr/>
        </p:nvGrpSpPr>
        <p:grpSpPr>
          <a:xfrm>
            <a:off x="10373347" y="205061"/>
            <a:ext cx="1523429" cy="365126"/>
            <a:chOff x="8991600" y="529838"/>
            <a:chExt cx="2649538" cy="63502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0526C48-34FE-5590-3834-5E9DEF2BB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01568" y="529838"/>
              <a:ext cx="939570" cy="527478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96EB72A-B3AA-F00E-E6F7-E3824A188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600" y="542060"/>
              <a:ext cx="1639773" cy="622803"/>
            </a:xfrm>
            <a:prstGeom prst="rect">
              <a:avLst/>
            </a:prstGeom>
          </p:spPr>
        </p:pic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13C4ED8-BF63-1A30-BB45-06D5A378FF39}"/>
              </a:ext>
            </a:extLst>
          </p:cNvPr>
          <p:cNvSpPr txBox="1">
            <a:spLocks/>
          </p:cNvSpPr>
          <p:nvPr/>
        </p:nvSpPr>
        <p:spPr>
          <a:xfrm>
            <a:off x="1558488" y="675323"/>
            <a:ext cx="9439712" cy="52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Oswald Medium"/>
              <a:buNone/>
              <a:defRPr sz="4667" b="0" i="0" u="none" strike="noStrike" cap="none">
                <a:solidFill>
                  <a:schemeClr val="accen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2800" dirty="0"/>
              <a:t>Дерево принятия решения</a:t>
            </a:r>
            <a:endParaRPr lang="ru-RU" sz="2800" kern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12103A-ECF8-FD31-3976-C788D0B68CBF}"/>
              </a:ext>
            </a:extLst>
          </p:cNvPr>
          <p:cNvSpPr/>
          <p:nvPr/>
        </p:nvSpPr>
        <p:spPr>
          <a:xfrm>
            <a:off x="3696079" y="1654689"/>
            <a:ext cx="4828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</a:rPr>
              <a:t>Дерево принятия решений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4449AAE6-0DBB-3AA3-CF5B-3AAD4850EB55}"/>
              </a:ext>
            </a:extLst>
          </p:cNvPr>
          <p:cNvSpPr/>
          <p:nvPr/>
        </p:nvSpPr>
        <p:spPr>
          <a:xfrm>
            <a:off x="2140113" y="2187544"/>
            <a:ext cx="100942" cy="4422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0942" y="0"/>
                </a:moveTo>
                <a:lnTo>
                  <a:pt x="100942" y="442225"/>
                </a:lnTo>
                <a:lnTo>
                  <a:pt x="0" y="4422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18D7DEFD-F38F-1B96-46BB-DC8972D6F70C}"/>
              </a:ext>
            </a:extLst>
          </p:cNvPr>
          <p:cNvSpPr/>
          <p:nvPr/>
        </p:nvSpPr>
        <p:spPr>
          <a:xfrm>
            <a:off x="3019758" y="3552677"/>
            <a:ext cx="144204" cy="18073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07358"/>
                </a:lnTo>
                <a:lnTo>
                  <a:pt x="144204" y="1807358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D66FCAC-CB5A-BDF4-07AF-0F84B60ED705}"/>
              </a:ext>
            </a:extLst>
          </p:cNvPr>
          <p:cNvSpPr/>
          <p:nvPr/>
        </p:nvSpPr>
        <p:spPr>
          <a:xfrm>
            <a:off x="3019758" y="3552677"/>
            <a:ext cx="144204" cy="11247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4792"/>
                </a:lnTo>
                <a:lnTo>
                  <a:pt x="144204" y="112479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C85D83EF-A259-1882-849A-5140BE93D755}"/>
              </a:ext>
            </a:extLst>
          </p:cNvPr>
          <p:cNvSpPr/>
          <p:nvPr/>
        </p:nvSpPr>
        <p:spPr>
          <a:xfrm>
            <a:off x="3019758" y="3552677"/>
            <a:ext cx="144204" cy="4422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2225"/>
                </a:lnTo>
                <a:lnTo>
                  <a:pt x="144204" y="44222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0DA10E22-0698-13E3-0805-A80BA46C3650}"/>
              </a:ext>
            </a:extLst>
          </p:cNvPr>
          <p:cNvSpPr/>
          <p:nvPr/>
        </p:nvSpPr>
        <p:spPr>
          <a:xfrm>
            <a:off x="2241055" y="2187544"/>
            <a:ext cx="1163246" cy="88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83509"/>
                </a:lnTo>
                <a:lnTo>
                  <a:pt x="1163246" y="783509"/>
                </a:lnTo>
                <a:lnTo>
                  <a:pt x="1163246" y="8844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EE2443D5-FFE4-2933-41D9-36DDCCD8ED51}"/>
              </a:ext>
            </a:extLst>
          </p:cNvPr>
          <p:cNvSpPr/>
          <p:nvPr/>
        </p:nvSpPr>
        <p:spPr>
          <a:xfrm>
            <a:off x="1856511" y="3552677"/>
            <a:ext cx="144204" cy="18073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07358"/>
                </a:lnTo>
                <a:lnTo>
                  <a:pt x="144204" y="1807358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E66504AE-8F81-6A3F-A3AD-4C8D7561DEEF}"/>
              </a:ext>
            </a:extLst>
          </p:cNvPr>
          <p:cNvSpPr/>
          <p:nvPr/>
        </p:nvSpPr>
        <p:spPr>
          <a:xfrm>
            <a:off x="1856511" y="3552677"/>
            <a:ext cx="144204" cy="11247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4792"/>
                </a:lnTo>
                <a:lnTo>
                  <a:pt x="144204" y="112479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FA4B9DC0-F5AC-5A49-006E-1D53038455D5}"/>
              </a:ext>
            </a:extLst>
          </p:cNvPr>
          <p:cNvSpPr/>
          <p:nvPr/>
        </p:nvSpPr>
        <p:spPr>
          <a:xfrm>
            <a:off x="1856511" y="3552677"/>
            <a:ext cx="144204" cy="4422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2225"/>
                </a:lnTo>
                <a:lnTo>
                  <a:pt x="144204" y="44222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28AB0CDE-80B6-AC53-4F79-97214A8E41D7}"/>
              </a:ext>
            </a:extLst>
          </p:cNvPr>
          <p:cNvSpPr/>
          <p:nvPr/>
        </p:nvSpPr>
        <p:spPr>
          <a:xfrm>
            <a:off x="2195335" y="2187544"/>
            <a:ext cx="91440" cy="88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8844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88D8BA20-D75A-502D-A640-9821BD02B32C}"/>
              </a:ext>
            </a:extLst>
          </p:cNvPr>
          <p:cNvSpPr/>
          <p:nvPr/>
        </p:nvSpPr>
        <p:spPr>
          <a:xfrm>
            <a:off x="692717" y="3092978"/>
            <a:ext cx="45719" cy="149716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07358"/>
                </a:lnTo>
                <a:lnTo>
                  <a:pt x="144204" y="1807358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DD23DDE0-305C-2B41-3944-E72201290860}"/>
              </a:ext>
            </a:extLst>
          </p:cNvPr>
          <p:cNvSpPr/>
          <p:nvPr/>
        </p:nvSpPr>
        <p:spPr>
          <a:xfrm>
            <a:off x="690938" y="4093257"/>
            <a:ext cx="144204" cy="11247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4792"/>
                </a:lnTo>
                <a:lnTo>
                  <a:pt x="144204" y="112479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D045E7A1-B877-EEFB-A35E-4991D26BE811}"/>
              </a:ext>
            </a:extLst>
          </p:cNvPr>
          <p:cNvSpPr/>
          <p:nvPr/>
        </p:nvSpPr>
        <p:spPr>
          <a:xfrm>
            <a:off x="691181" y="3598743"/>
            <a:ext cx="144204" cy="4422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2225"/>
                </a:lnTo>
                <a:lnTo>
                  <a:pt x="144204" y="44222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A45E2D81-9AB9-255E-FB5D-0066854727F2}"/>
              </a:ext>
            </a:extLst>
          </p:cNvPr>
          <p:cNvSpPr/>
          <p:nvPr/>
        </p:nvSpPr>
        <p:spPr>
          <a:xfrm>
            <a:off x="1077809" y="2187544"/>
            <a:ext cx="1163246" cy="88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63246" y="0"/>
                </a:moveTo>
                <a:lnTo>
                  <a:pt x="1163246" y="783509"/>
                </a:lnTo>
                <a:lnTo>
                  <a:pt x="0" y="783509"/>
                </a:lnTo>
                <a:lnTo>
                  <a:pt x="0" y="8844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4A8FABC-9E7E-AAB7-C161-F3F39C4D04B7}"/>
              </a:ext>
            </a:extLst>
          </p:cNvPr>
          <p:cNvSpPr/>
          <p:nvPr/>
        </p:nvSpPr>
        <p:spPr>
          <a:xfrm>
            <a:off x="597128" y="3078163"/>
            <a:ext cx="961360" cy="50400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Цвет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96D39B6E-CB78-6A09-D5A3-5C7E6B3E4877}"/>
              </a:ext>
            </a:extLst>
          </p:cNvPr>
          <p:cNvSpPr/>
          <p:nvPr/>
        </p:nvSpPr>
        <p:spPr>
          <a:xfrm>
            <a:off x="837469" y="3754265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Цена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419E8EAA-D78E-EF7F-A011-A224FEB17F1A}"/>
              </a:ext>
            </a:extLst>
          </p:cNvPr>
          <p:cNvSpPr/>
          <p:nvPr/>
        </p:nvSpPr>
        <p:spPr>
          <a:xfrm>
            <a:off x="837469" y="4436902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Регион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AB2BAC0E-0EF3-22C8-680F-F59BB904CEFA}"/>
              </a:ext>
            </a:extLst>
          </p:cNvPr>
          <p:cNvSpPr/>
          <p:nvPr/>
        </p:nvSpPr>
        <p:spPr>
          <a:xfrm>
            <a:off x="837469" y="5119538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Крепость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80135185-ED03-9BA2-4B4F-65C3DF6A379F}"/>
              </a:ext>
            </a:extLst>
          </p:cNvPr>
          <p:cNvSpPr/>
          <p:nvPr/>
        </p:nvSpPr>
        <p:spPr>
          <a:xfrm>
            <a:off x="1666860" y="3078163"/>
            <a:ext cx="1183897" cy="50400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Цена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C5E51A74-676F-D644-4AE4-5A5456A260F1}"/>
              </a:ext>
            </a:extLst>
          </p:cNvPr>
          <p:cNvSpPr/>
          <p:nvPr/>
        </p:nvSpPr>
        <p:spPr>
          <a:xfrm>
            <a:off x="1972915" y="3754265"/>
            <a:ext cx="9891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Бренд/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марка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6F0CA372-E278-1034-2D5D-B0473F8D0F39}"/>
              </a:ext>
            </a:extLst>
          </p:cNvPr>
          <p:cNvSpPr/>
          <p:nvPr/>
        </p:nvSpPr>
        <p:spPr>
          <a:xfrm>
            <a:off x="2000715" y="4436902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Цвет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3D54D057-3AE2-EB3E-9527-8CE0D9528592}"/>
              </a:ext>
            </a:extLst>
          </p:cNvPr>
          <p:cNvSpPr/>
          <p:nvPr/>
        </p:nvSpPr>
        <p:spPr>
          <a:xfrm>
            <a:off x="2000715" y="5119538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Регион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ru-RU" sz="1200" dirty="0">
                <a:solidFill>
                  <a:srgbClr val="000000"/>
                </a:solidFill>
                <a:latin typeface="Arial"/>
              </a:rPr>
              <a:t>21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BF83AE4A-858C-8B4D-C80C-9BDFABEA34D6}"/>
              </a:ext>
            </a:extLst>
          </p:cNvPr>
          <p:cNvSpPr/>
          <p:nvPr/>
        </p:nvSpPr>
        <p:spPr>
          <a:xfrm>
            <a:off x="2984765" y="3078163"/>
            <a:ext cx="1105346" cy="50400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Бренд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47243EFA-BCC3-2260-EAB7-149DB5D5D728}"/>
              </a:ext>
            </a:extLst>
          </p:cNvPr>
          <p:cNvSpPr/>
          <p:nvPr/>
        </p:nvSpPr>
        <p:spPr>
          <a:xfrm>
            <a:off x="3163962" y="3754265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Цена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2B248BBD-E063-8589-4904-C309F3EAD02B}"/>
              </a:ext>
            </a:extLst>
          </p:cNvPr>
          <p:cNvSpPr/>
          <p:nvPr/>
        </p:nvSpPr>
        <p:spPr>
          <a:xfrm>
            <a:off x="3163962" y="4436902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Регион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4A18291C-E304-0116-8B62-342C6E36A319}"/>
              </a:ext>
            </a:extLst>
          </p:cNvPr>
          <p:cNvSpPr/>
          <p:nvPr/>
        </p:nvSpPr>
        <p:spPr>
          <a:xfrm>
            <a:off x="3163962" y="5119538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Цвет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ADFB7A9D-CA46-AF0E-ACCF-5984AED466AD}"/>
              </a:ext>
            </a:extLst>
          </p:cNvPr>
          <p:cNvSpPr/>
          <p:nvPr/>
        </p:nvSpPr>
        <p:spPr>
          <a:xfrm>
            <a:off x="356789" y="2164381"/>
            <a:ext cx="1783324" cy="70573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вина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(сухое/ сладкое)</a:t>
            </a:r>
            <a:br>
              <a:rPr lang="ru-RU" sz="1400" b="1" dirty="0">
                <a:solidFill>
                  <a:srgbClr val="FFFFFF"/>
                </a:solidFill>
                <a:latin typeface="Arial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980E83D3-A774-FF42-5D92-9CC1AF1BCAB6}"/>
              </a:ext>
            </a:extLst>
          </p:cNvPr>
          <p:cNvSpPr/>
          <p:nvPr/>
        </p:nvSpPr>
        <p:spPr>
          <a:xfrm>
            <a:off x="5963674" y="2208344"/>
            <a:ext cx="100963" cy="4423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0963" y="0"/>
                </a:moveTo>
                <a:lnTo>
                  <a:pt x="100963" y="442317"/>
                </a:lnTo>
                <a:lnTo>
                  <a:pt x="0" y="44231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A3330233-8303-83DA-E9F2-281D2735573C}"/>
              </a:ext>
            </a:extLst>
          </p:cNvPr>
          <p:cNvSpPr/>
          <p:nvPr/>
        </p:nvSpPr>
        <p:spPr>
          <a:xfrm>
            <a:off x="6843500" y="3573757"/>
            <a:ext cx="144233" cy="18077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07730"/>
                </a:lnTo>
                <a:lnTo>
                  <a:pt x="144233" y="180773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Полилиния: фигура 37">
            <a:extLst>
              <a:ext uri="{FF2B5EF4-FFF2-40B4-BE49-F238E27FC236}">
                <a16:creationId xmlns:a16="http://schemas.microsoft.com/office/drawing/2014/main" id="{4F6F9370-5C49-F85A-ABDA-F80220BA95D2}"/>
              </a:ext>
            </a:extLst>
          </p:cNvPr>
          <p:cNvSpPr/>
          <p:nvPr/>
        </p:nvSpPr>
        <p:spPr>
          <a:xfrm>
            <a:off x="6843500" y="3573757"/>
            <a:ext cx="144233" cy="1125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5024"/>
                </a:lnTo>
                <a:lnTo>
                  <a:pt x="144233" y="112502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52D55276-DD94-B069-93AB-6C7FBACE18F0}"/>
              </a:ext>
            </a:extLst>
          </p:cNvPr>
          <p:cNvSpPr/>
          <p:nvPr/>
        </p:nvSpPr>
        <p:spPr>
          <a:xfrm>
            <a:off x="6843500" y="3573757"/>
            <a:ext cx="144233" cy="4423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2317"/>
                </a:lnTo>
                <a:lnTo>
                  <a:pt x="144233" y="44231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A113F0E3-9B50-B12A-50F6-F86CDBA639EA}"/>
              </a:ext>
            </a:extLst>
          </p:cNvPr>
          <p:cNvSpPr/>
          <p:nvPr/>
        </p:nvSpPr>
        <p:spPr>
          <a:xfrm>
            <a:off x="6064638" y="2208344"/>
            <a:ext cx="1163486" cy="8846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83670"/>
                </a:lnTo>
                <a:lnTo>
                  <a:pt x="1163486" y="783670"/>
                </a:lnTo>
                <a:lnTo>
                  <a:pt x="1163486" y="88463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Полилиния: фигура 40">
            <a:extLst>
              <a:ext uri="{FF2B5EF4-FFF2-40B4-BE49-F238E27FC236}">
                <a16:creationId xmlns:a16="http://schemas.microsoft.com/office/drawing/2014/main" id="{928B7AC3-37E3-D890-6292-49E4652CD123}"/>
              </a:ext>
            </a:extLst>
          </p:cNvPr>
          <p:cNvSpPr/>
          <p:nvPr/>
        </p:nvSpPr>
        <p:spPr>
          <a:xfrm>
            <a:off x="5680014" y="3573757"/>
            <a:ext cx="144233" cy="18077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07730"/>
                </a:lnTo>
                <a:lnTo>
                  <a:pt x="144233" y="180773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C6DC102B-051F-28AE-DF4E-C895FE936057}"/>
              </a:ext>
            </a:extLst>
          </p:cNvPr>
          <p:cNvSpPr/>
          <p:nvPr/>
        </p:nvSpPr>
        <p:spPr>
          <a:xfrm>
            <a:off x="5680014" y="3573757"/>
            <a:ext cx="144233" cy="1125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5024"/>
                </a:lnTo>
                <a:lnTo>
                  <a:pt x="144233" y="112502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F8835A49-A2CD-FAD4-E6AE-4CB5904C7A3A}"/>
              </a:ext>
            </a:extLst>
          </p:cNvPr>
          <p:cNvSpPr/>
          <p:nvPr/>
        </p:nvSpPr>
        <p:spPr>
          <a:xfrm>
            <a:off x="5680014" y="3573757"/>
            <a:ext cx="144233" cy="4423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2317"/>
                </a:lnTo>
                <a:lnTo>
                  <a:pt x="144233" y="44231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4AA392D5-4F0B-09D0-187D-166C85FFEBB8}"/>
              </a:ext>
            </a:extLst>
          </p:cNvPr>
          <p:cNvSpPr/>
          <p:nvPr/>
        </p:nvSpPr>
        <p:spPr>
          <a:xfrm>
            <a:off x="6018918" y="2208344"/>
            <a:ext cx="91440" cy="8846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88463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Полилиния: фигура 44">
            <a:extLst>
              <a:ext uri="{FF2B5EF4-FFF2-40B4-BE49-F238E27FC236}">
                <a16:creationId xmlns:a16="http://schemas.microsoft.com/office/drawing/2014/main" id="{7BB92DEA-75DC-0D45-FA71-62FB91FB921C}"/>
              </a:ext>
            </a:extLst>
          </p:cNvPr>
          <p:cNvSpPr/>
          <p:nvPr/>
        </p:nvSpPr>
        <p:spPr>
          <a:xfrm>
            <a:off x="4516528" y="3573757"/>
            <a:ext cx="144233" cy="18077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07730"/>
                </a:lnTo>
                <a:lnTo>
                  <a:pt x="144233" y="180773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374F0934-3B13-492A-D311-94931F79B95C}"/>
              </a:ext>
            </a:extLst>
          </p:cNvPr>
          <p:cNvSpPr/>
          <p:nvPr/>
        </p:nvSpPr>
        <p:spPr>
          <a:xfrm>
            <a:off x="4516528" y="3573757"/>
            <a:ext cx="144233" cy="11250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5024"/>
                </a:lnTo>
                <a:lnTo>
                  <a:pt x="144233" y="112502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Полилиния: фигура 46">
            <a:extLst>
              <a:ext uri="{FF2B5EF4-FFF2-40B4-BE49-F238E27FC236}">
                <a16:creationId xmlns:a16="http://schemas.microsoft.com/office/drawing/2014/main" id="{11B74EB8-9634-A422-8DCA-7D8175837FCB}"/>
              </a:ext>
            </a:extLst>
          </p:cNvPr>
          <p:cNvSpPr/>
          <p:nvPr/>
        </p:nvSpPr>
        <p:spPr>
          <a:xfrm>
            <a:off x="4516528" y="3573757"/>
            <a:ext cx="144233" cy="4423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2317"/>
                </a:lnTo>
                <a:lnTo>
                  <a:pt x="144233" y="442317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EAFCE2AE-4C0F-DB3D-74D0-E22467F4E0E5}"/>
              </a:ext>
            </a:extLst>
          </p:cNvPr>
          <p:cNvSpPr/>
          <p:nvPr/>
        </p:nvSpPr>
        <p:spPr>
          <a:xfrm>
            <a:off x="4901151" y="2208344"/>
            <a:ext cx="1163486" cy="88463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63486" y="0"/>
                </a:moveTo>
                <a:lnTo>
                  <a:pt x="1163486" y="783670"/>
                </a:lnTo>
                <a:lnTo>
                  <a:pt x="0" y="783670"/>
                </a:lnTo>
                <a:lnTo>
                  <a:pt x="0" y="88463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71A7A307-E6F7-F0B1-9F09-C68DF9BD3DC9}"/>
              </a:ext>
            </a:extLst>
          </p:cNvPr>
          <p:cNvSpPr/>
          <p:nvPr/>
        </p:nvSpPr>
        <p:spPr>
          <a:xfrm>
            <a:off x="5583858" y="1727564"/>
            <a:ext cx="961559" cy="480779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id="{57333EDE-5AE6-91B4-5CFC-632AB695D825}"/>
              </a:ext>
            </a:extLst>
          </p:cNvPr>
          <p:cNvSpPr/>
          <p:nvPr/>
        </p:nvSpPr>
        <p:spPr>
          <a:xfrm>
            <a:off x="4367364" y="3078163"/>
            <a:ext cx="961559" cy="504000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вина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AA85309D-2CFE-F7FC-AED2-F5B5C8EACE48}"/>
              </a:ext>
            </a:extLst>
          </p:cNvPr>
          <p:cNvSpPr/>
          <p:nvPr/>
        </p:nvSpPr>
        <p:spPr>
          <a:xfrm>
            <a:off x="4660761" y="3754216"/>
            <a:ext cx="961559" cy="480779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rgbClr val="E5A1B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Цвет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E0CF7995-6F15-ABA1-F4BB-67AEC31826CA}"/>
              </a:ext>
            </a:extLst>
          </p:cNvPr>
          <p:cNvSpPr/>
          <p:nvPr/>
        </p:nvSpPr>
        <p:spPr>
          <a:xfrm>
            <a:off x="4660761" y="4436853"/>
            <a:ext cx="961559" cy="480779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Регион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4618F4AB-15BE-319C-ECC4-D52A2C313F22}"/>
              </a:ext>
            </a:extLst>
          </p:cNvPr>
          <p:cNvSpPr/>
          <p:nvPr/>
        </p:nvSpPr>
        <p:spPr>
          <a:xfrm>
            <a:off x="4660761" y="5119489"/>
            <a:ext cx="961559" cy="480779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Крепость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73788062-2A4F-533E-CF82-DBE440CE3AD3}"/>
              </a:ext>
            </a:extLst>
          </p:cNvPr>
          <p:cNvSpPr/>
          <p:nvPr/>
        </p:nvSpPr>
        <p:spPr>
          <a:xfrm>
            <a:off x="6800353" y="3066581"/>
            <a:ext cx="1158299" cy="527165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Сорт винограда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C6821CC6-EB8C-072F-4982-EA60463ABCEA}"/>
              </a:ext>
            </a:extLst>
          </p:cNvPr>
          <p:cNvSpPr/>
          <p:nvPr/>
        </p:nvSpPr>
        <p:spPr>
          <a:xfrm>
            <a:off x="5824248" y="3754216"/>
            <a:ext cx="961559" cy="480779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rgbClr val="E5A1B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вина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41%</a:t>
            </a:r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:a16="http://schemas.microsoft.com/office/drawing/2014/main" id="{5D3B5378-5301-E662-2457-296C1FBF8201}"/>
              </a:ext>
            </a:extLst>
          </p:cNvPr>
          <p:cNvSpPr/>
          <p:nvPr/>
        </p:nvSpPr>
        <p:spPr>
          <a:xfrm>
            <a:off x="5824248" y="4436853"/>
            <a:ext cx="961559" cy="480779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Регион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17445AAD-8951-15AE-4312-8D694BC6E48D}"/>
              </a:ext>
            </a:extLst>
          </p:cNvPr>
          <p:cNvSpPr/>
          <p:nvPr/>
        </p:nvSpPr>
        <p:spPr>
          <a:xfrm>
            <a:off x="5505928" y="3078163"/>
            <a:ext cx="1196380" cy="504000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Бренд/ марка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6DFA5AE9-A860-4C1C-FC49-13F278FC76EF}"/>
              </a:ext>
            </a:extLst>
          </p:cNvPr>
          <p:cNvSpPr/>
          <p:nvPr/>
        </p:nvSpPr>
        <p:spPr>
          <a:xfrm>
            <a:off x="6987734" y="3754216"/>
            <a:ext cx="961559" cy="480779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rgbClr val="E5A1B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вина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48917B87-7D55-A92B-87CC-B31EB6139E65}"/>
              </a:ext>
            </a:extLst>
          </p:cNvPr>
          <p:cNvSpPr/>
          <p:nvPr/>
        </p:nvSpPr>
        <p:spPr>
          <a:xfrm>
            <a:off x="6987734" y="4436853"/>
            <a:ext cx="961559" cy="480779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Выдержка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:a16="http://schemas.microsoft.com/office/drawing/2014/main" id="{F9D460B7-022D-21CA-EEBB-7B5845A904C5}"/>
              </a:ext>
            </a:extLst>
          </p:cNvPr>
          <p:cNvSpPr/>
          <p:nvPr/>
        </p:nvSpPr>
        <p:spPr>
          <a:xfrm>
            <a:off x="4833537" y="2358862"/>
            <a:ext cx="1130138" cy="532189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Цена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Полилиния: фигура 60">
            <a:extLst>
              <a:ext uri="{FF2B5EF4-FFF2-40B4-BE49-F238E27FC236}">
                <a16:creationId xmlns:a16="http://schemas.microsoft.com/office/drawing/2014/main" id="{E5456E7A-90AA-54C2-F115-E770EBDEC7EC}"/>
              </a:ext>
            </a:extLst>
          </p:cNvPr>
          <p:cNvSpPr/>
          <p:nvPr/>
        </p:nvSpPr>
        <p:spPr>
          <a:xfrm>
            <a:off x="9820365" y="2165728"/>
            <a:ext cx="100942" cy="4422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0942" y="0"/>
                </a:moveTo>
                <a:lnTo>
                  <a:pt x="100942" y="442225"/>
                </a:lnTo>
                <a:lnTo>
                  <a:pt x="0" y="4422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Полилиния: фигура 61">
            <a:extLst>
              <a:ext uri="{FF2B5EF4-FFF2-40B4-BE49-F238E27FC236}">
                <a16:creationId xmlns:a16="http://schemas.microsoft.com/office/drawing/2014/main" id="{D5CE52A6-D243-25B6-C3A2-65D6762279F4}"/>
              </a:ext>
            </a:extLst>
          </p:cNvPr>
          <p:cNvSpPr/>
          <p:nvPr/>
        </p:nvSpPr>
        <p:spPr>
          <a:xfrm>
            <a:off x="10700010" y="3530861"/>
            <a:ext cx="144204" cy="18073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07358"/>
                </a:lnTo>
                <a:lnTo>
                  <a:pt x="144204" y="1807358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Полилиния: фигура 62">
            <a:extLst>
              <a:ext uri="{FF2B5EF4-FFF2-40B4-BE49-F238E27FC236}">
                <a16:creationId xmlns:a16="http://schemas.microsoft.com/office/drawing/2014/main" id="{26B39675-2649-DDD7-A7C8-9E42E07942B1}"/>
              </a:ext>
            </a:extLst>
          </p:cNvPr>
          <p:cNvSpPr/>
          <p:nvPr/>
        </p:nvSpPr>
        <p:spPr>
          <a:xfrm>
            <a:off x="10700010" y="3530861"/>
            <a:ext cx="144204" cy="11247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4792"/>
                </a:lnTo>
                <a:lnTo>
                  <a:pt x="144204" y="112479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Полилиния: фигура 63">
            <a:extLst>
              <a:ext uri="{FF2B5EF4-FFF2-40B4-BE49-F238E27FC236}">
                <a16:creationId xmlns:a16="http://schemas.microsoft.com/office/drawing/2014/main" id="{94C4C73D-4B73-61BB-3D47-8ECCCBFF17F9}"/>
              </a:ext>
            </a:extLst>
          </p:cNvPr>
          <p:cNvSpPr/>
          <p:nvPr/>
        </p:nvSpPr>
        <p:spPr>
          <a:xfrm>
            <a:off x="10700010" y="3530861"/>
            <a:ext cx="144204" cy="4422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2225"/>
                </a:lnTo>
                <a:lnTo>
                  <a:pt x="144204" y="44222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70576007-3F31-F081-7C7B-242FD10521FC}"/>
              </a:ext>
            </a:extLst>
          </p:cNvPr>
          <p:cNvSpPr/>
          <p:nvPr/>
        </p:nvSpPr>
        <p:spPr>
          <a:xfrm>
            <a:off x="9921307" y="2165728"/>
            <a:ext cx="1163246" cy="88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83509"/>
                </a:lnTo>
                <a:lnTo>
                  <a:pt x="1163246" y="783509"/>
                </a:lnTo>
                <a:lnTo>
                  <a:pt x="1163246" y="8844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7ADA4CE2-7329-FDC5-6F44-1FB26DD89518}"/>
              </a:ext>
            </a:extLst>
          </p:cNvPr>
          <p:cNvSpPr/>
          <p:nvPr/>
        </p:nvSpPr>
        <p:spPr>
          <a:xfrm>
            <a:off x="9536763" y="3530861"/>
            <a:ext cx="144204" cy="18073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07358"/>
                </a:lnTo>
                <a:lnTo>
                  <a:pt x="144204" y="1807358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6BAC5C72-F5D5-1C4D-54B7-C9F339D102CB}"/>
              </a:ext>
            </a:extLst>
          </p:cNvPr>
          <p:cNvSpPr/>
          <p:nvPr/>
        </p:nvSpPr>
        <p:spPr>
          <a:xfrm>
            <a:off x="9536763" y="3530861"/>
            <a:ext cx="144204" cy="11247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4792"/>
                </a:lnTo>
                <a:lnTo>
                  <a:pt x="144204" y="112479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Полилиния: фигура 67">
            <a:extLst>
              <a:ext uri="{FF2B5EF4-FFF2-40B4-BE49-F238E27FC236}">
                <a16:creationId xmlns:a16="http://schemas.microsoft.com/office/drawing/2014/main" id="{DA30D1A5-B9F6-A965-613E-298345E7CBCF}"/>
              </a:ext>
            </a:extLst>
          </p:cNvPr>
          <p:cNvSpPr/>
          <p:nvPr/>
        </p:nvSpPr>
        <p:spPr>
          <a:xfrm>
            <a:off x="9536763" y="3530861"/>
            <a:ext cx="144204" cy="4422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2225"/>
                </a:lnTo>
                <a:lnTo>
                  <a:pt x="144204" y="44222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id="{C276D313-A910-B6FF-E782-C7F02CD47F5F}"/>
              </a:ext>
            </a:extLst>
          </p:cNvPr>
          <p:cNvSpPr/>
          <p:nvPr/>
        </p:nvSpPr>
        <p:spPr>
          <a:xfrm>
            <a:off x="9875587" y="2165728"/>
            <a:ext cx="91440" cy="88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8844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Полилиния: фигура 69">
            <a:extLst>
              <a:ext uri="{FF2B5EF4-FFF2-40B4-BE49-F238E27FC236}">
                <a16:creationId xmlns:a16="http://schemas.microsoft.com/office/drawing/2014/main" id="{E47955A3-0610-A322-1365-6A4D5374E5D2}"/>
              </a:ext>
            </a:extLst>
          </p:cNvPr>
          <p:cNvSpPr/>
          <p:nvPr/>
        </p:nvSpPr>
        <p:spPr>
          <a:xfrm>
            <a:off x="8373516" y="3530861"/>
            <a:ext cx="144204" cy="18073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07358"/>
                </a:lnTo>
                <a:lnTo>
                  <a:pt x="144204" y="1807358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Полилиния: фигура 70">
            <a:extLst>
              <a:ext uri="{FF2B5EF4-FFF2-40B4-BE49-F238E27FC236}">
                <a16:creationId xmlns:a16="http://schemas.microsoft.com/office/drawing/2014/main" id="{27316D6B-5896-FDA7-8A80-730A324FEA98}"/>
              </a:ext>
            </a:extLst>
          </p:cNvPr>
          <p:cNvSpPr/>
          <p:nvPr/>
        </p:nvSpPr>
        <p:spPr>
          <a:xfrm>
            <a:off x="8373516" y="3530861"/>
            <a:ext cx="144204" cy="112479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24792"/>
                </a:lnTo>
                <a:lnTo>
                  <a:pt x="144204" y="112479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id="{77EFF027-A4C5-CA03-4DB6-D2595E87F333}"/>
              </a:ext>
            </a:extLst>
          </p:cNvPr>
          <p:cNvSpPr/>
          <p:nvPr/>
        </p:nvSpPr>
        <p:spPr>
          <a:xfrm>
            <a:off x="8373516" y="3530861"/>
            <a:ext cx="144204" cy="4422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42225"/>
                </a:lnTo>
                <a:lnTo>
                  <a:pt x="144204" y="442225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0524B708-3FE3-1EEF-E140-693690870402}"/>
              </a:ext>
            </a:extLst>
          </p:cNvPr>
          <p:cNvSpPr/>
          <p:nvPr/>
        </p:nvSpPr>
        <p:spPr>
          <a:xfrm>
            <a:off x="8758061" y="2165728"/>
            <a:ext cx="1163246" cy="8844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63246" y="0"/>
                </a:moveTo>
                <a:lnTo>
                  <a:pt x="1163246" y="783509"/>
                </a:lnTo>
                <a:lnTo>
                  <a:pt x="0" y="783509"/>
                </a:lnTo>
                <a:lnTo>
                  <a:pt x="0" y="8844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Полилиния: фигура 73">
            <a:extLst>
              <a:ext uri="{FF2B5EF4-FFF2-40B4-BE49-F238E27FC236}">
                <a16:creationId xmlns:a16="http://schemas.microsoft.com/office/drawing/2014/main" id="{8C65C671-112D-CC11-0BB2-7382E3987A7D}"/>
              </a:ext>
            </a:extLst>
          </p:cNvPr>
          <p:cNvSpPr/>
          <p:nvPr/>
        </p:nvSpPr>
        <p:spPr>
          <a:xfrm>
            <a:off x="9440627" y="1685048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id="{79298429-D674-8E4A-112D-281FC91D8411}"/>
              </a:ext>
            </a:extLst>
          </p:cNvPr>
          <p:cNvSpPr/>
          <p:nvPr/>
        </p:nvSpPr>
        <p:spPr>
          <a:xfrm>
            <a:off x="10559080" y="3078163"/>
            <a:ext cx="1246494" cy="50400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Регион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Полилиния: фигура 75">
            <a:extLst>
              <a:ext uri="{FF2B5EF4-FFF2-40B4-BE49-F238E27FC236}">
                <a16:creationId xmlns:a16="http://schemas.microsoft.com/office/drawing/2014/main" id="{EF489D85-54B3-0483-17F5-A3AE0FCB22D0}"/>
              </a:ext>
            </a:extLst>
          </p:cNvPr>
          <p:cNvSpPr/>
          <p:nvPr/>
        </p:nvSpPr>
        <p:spPr>
          <a:xfrm>
            <a:off x="10783257" y="3754265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rgbClr val="E5A1B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Регион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Полилиния: фигура 76">
            <a:extLst>
              <a:ext uri="{FF2B5EF4-FFF2-40B4-BE49-F238E27FC236}">
                <a16:creationId xmlns:a16="http://schemas.microsoft.com/office/drawing/2014/main" id="{EE176BFA-F27B-7CB9-3DA1-BA8D84561DA5}"/>
              </a:ext>
            </a:extLst>
          </p:cNvPr>
          <p:cNvSpPr/>
          <p:nvPr/>
        </p:nvSpPr>
        <p:spPr>
          <a:xfrm>
            <a:off x="10783257" y="4436902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Сорт винограда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id="{2907BD4E-A7EB-9F4B-F1AB-D646DB9519C6}"/>
              </a:ext>
            </a:extLst>
          </p:cNvPr>
          <p:cNvSpPr/>
          <p:nvPr/>
        </p:nvSpPr>
        <p:spPr>
          <a:xfrm>
            <a:off x="8196512" y="3078163"/>
            <a:ext cx="961360" cy="50400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Цена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237B5B2D-70BC-C73E-4CB2-7B991FC9DAFB}"/>
              </a:ext>
            </a:extLst>
          </p:cNvPr>
          <p:cNvSpPr/>
          <p:nvPr/>
        </p:nvSpPr>
        <p:spPr>
          <a:xfrm>
            <a:off x="9680967" y="3754265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rgbClr val="E5A1B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Цена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74EEB729-3A8E-6E05-00BF-25B13CF3A810}"/>
              </a:ext>
            </a:extLst>
          </p:cNvPr>
          <p:cNvSpPr/>
          <p:nvPr/>
        </p:nvSpPr>
        <p:spPr>
          <a:xfrm>
            <a:off x="9680967" y="4436902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Цвет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ru-RU" sz="1200" dirty="0">
                <a:solidFill>
                  <a:srgbClr val="000000"/>
                </a:solidFill>
                <a:latin typeface="Arial"/>
              </a:rPr>
              <a:t>17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096EDD1F-5A13-F210-CDDC-06C10F735FA9}"/>
              </a:ext>
            </a:extLst>
          </p:cNvPr>
          <p:cNvSpPr/>
          <p:nvPr/>
        </p:nvSpPr>
        <p:spPr>
          <a:xfrm>
            <a:off x="9395732" y="3078163"/>
            <a:ext cx="961360" cy="50400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вина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Полилиния: фигура 81">
            <a:extLst>
              <a:ext uri="{FF2B5EF4-FFF2-40B4-BE49-F238E27FC236}">
                <a16:creationId xmlns:a16="http://schemas.microsoft.com/office/drawing/2014/main" id="{B658A708-248E-00D5-D79B-D3CDD6BEB767}"/>
              </a:ext>
            </a:extLst>
          </p:cNvPr>
          <p:cNvSpPr/>
          <p:nvPr/>
        </p:nvSpPr>
        <p:spPr>
          <a:xfrm>
            <a:off x="8526210" y="3754265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rgbClr val="E5A1B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вина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Полилиния: фигура 82">
            <a:extLst>
              <a:ext uri="{FF2B5EF4-FFF2-40B4-BE49-F238E27FC236}">
                <a16:creationId xmlns:a16="http://schemas.microsoft.com/office/drawing/2014/main" id="{205615CC-6770-F9DD-18AD-F4C6344B5908}"/>
              </a:ext>
            </a:extLst>
          </p:cNvPr>
          <p:cNvSpPr/>
          <p:nvPr/>
        </p:nvSpPr>
        <p:spPr>
          <a:xfrm>
            <a:off x="8517720" y="4436902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Регион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6DE59D3D-D044-D105-B1F8-E0430FDFF458}"/>
              </a:ext>
            </a:extLst>
          </p:cNvPr>
          <p:cNvSpPr/>
          <p:nvPr/>
        </p:nvSpPr>
        <p:spPr>
          <a:xfrm>
            <a:off x="8250403" y="2367614"/>
            <a:ext cx="1569961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Бренд/ марка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B2B7E89A-28CC-99C8-5D96-63427C5CD3D8}"/>
              </a:ext>
            </a:extLst>
          </p:cNvPr>
          <p:cNvCxnSpPr>
            <a:cxnSpLocks/>
          </p:cNvCxnSpPr>
          <p:nvPr/>
        </p:nvCxnSpPr>
        <p:spPr>
          <a:xfrm>
            <a:off x="2241055" y="2193864"/>
            <a:ext cx="768025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96856C2-FF14-ADE1-DD38-4CD494AB6CF9}"/>
              </a:ext>
            </a:extLst>
          </p:cNvPr>
          <p:cNvSpPr/>
          <p:nvPr/>
        </p:nvSpPr>
        <p:spPr>
          <a:xfrm>
            <a:off x="10700011" y="4942043"/>
            <a:ext cx="1105564" cy="68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B5AEE899-5BFF-8635-B166-31AABA113BA2}"/>
              </a:ext>
            </a:extLst>
          </p:cNvPr>
          <p:cNvSpPr/>
          <p:nvPr/>
        </p:nvSpPr>
        <p:spPr>
          <a:xfrm>
            <a:off x="5824007" y="5119538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Сорт винограда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11%</a:t>
            </a: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EF14C07D-475E-5028-3554-447DA3223062}"/>
              </a:ext>
            </a:extLst>
          </p:cNvPr>
          <p:cNvSpPr/>
          <p:nvPr/>
        </p:nvSpPr>
        <p:spPr>
          <a:xfrm>
            <a:off x="8526210" y="5119489"/>
            <a:ext cx="961360" cy="480680"/>
          </a:xfrm>
          <a:custGeom>
            <a:avLst/>
            <a:gdLst>
              <a:gd name="connsiteX0" fmla="*/ 0 w 961360"/>
              <a:gd name="connsiteY0" fmla="*/ 0 h 480680"/>
              <a:gd name="connsiteX1" fmla="*/ 961360 w 961360"/>
              <a:gd name="connsiteY1" fmla="*/ 0 h 480680"/>
              <a:gd name="connsiteX2" fmla="*/ 961360 w 961360"/>
              <a:gd name="connsiteY2" fmla="*/ 480680 h 480680"/>
              <a:gd name="connsiteX3" fmla="*/ 0 w 961360"/>
              <a:gd name="connsiteY3" fmla="*/ 480680 h 480680"/>
              <a:gd name="connsiteX4" fmla="*/ 0 w 961360"/>
              <a:gd name="connsiteY4" fmla="*/ 0 h 48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360" h="480680">
                <a:moveTo>
                  <a:pt x="0" y="0"/>
                </a:moveTo>
                <a:lnTo>
                  <a:pt x="961360" y="0"/>
                </a:lnTo>
                <a:lnTo>
                  <a:pt x="961360" y="480680"/>
                </a:lnTo>
                <a:lnTo>
                  <a:pt x="0" y="48068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marR="0" lvl="0" indent="0" algn="ctr" defTabSz="977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Цвет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0066C836-73D4-0DD7-6F0C-EFFD5412F533}"/>
              </a:ext>
            </a:extLst>
          </p:cNvPr>
          <p:cNvSpPr/>
          <p:nvPr/>
        </p:nvSpPr>
        <p:spPr>
          <a:xfrm>
            <a:off x="9689060" y="5119349"/>
            <a:ext cx="953268" cy="480779"/>
          </a:xfrm>
          <a:custGeom>
            <a:avLst/>
            <a:gdLst>
              <a:gd name="connsiteX0" fmla="*/ 0 w 961559"/>
              <a:gd name="connsiteY0" fmla="*/ 0 h 480779"/>
              <a:gd name="connsiteX1" fmla="*/ 961559 w 961559"/>
              <a:gd name="connsiteY1" fmla="*/ 0 h 480779"/>
              <a:gd name="connsiteX2" fmla="*/ 961559 w 961559"/>
              <a:gd name="connsiteY2" fmla="*/ 480779 h 480779"/>
              <a:gd name="connsiteX3" fmla="*/ 0 w 961559"/>
              <a:gd name="connsiteY3" fmla="*/ 480779 h 480779"/>
              <a:gd name="connsiteX4" fmla="*/ 0 w 961559"/>
              <a:gd name="connsiteY4" fmla="*/ 0 h 48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559" h="480779">
                <a:moveTo>
                  <a:pt x="0" y="0"/>
                </a:moveTo>
                <a:lnTo>
                  <a:pt x="961559" y="0"/>
                </a:lnTo>
                <a:lnTo>
                  <a:pt x="961559" y="480779"/>
                </a:lnTo>
                <a:lnTo>
                  <a:pt x="0" y="4807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" tIns="13335" rIns="13335" bIns="1333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Регион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Текст 2">
            <a:extLst>
              <a:ext uri="{FF2B5EF4-FFF2-40B4-BE49-F238E27FC236}">
                <a16:creationId xmlns:a16="http://schemas.microsoft.com/office/drawing/2014/main" id="{D985F60D-400E-3EB4-AE35-B592EF8A8B5A}"/>
              </a:ext>
            </a:extLst>
          </p:cNvPr>
          <p:cNvSpPr txBox="1">
            <a:spLocks/>
          </p:cNvSpPr>
          <p:nvPr/>
        </p:nvSpPr>
        <p:spPr>
          <a:xfrm>
            <a:off x="839788" y="6493961"/>
            <a:ext cx="7204278" cy="31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A1. Скажите, пожалуйста, когда Вы покупаете ВИНО, каким образом происходит Ваш выбор? </a:t>
            </a:r>
          </a:p>
        </p:txBody>
      </p:sp>
      <p:sp>
        <p:nvSpPr>
          <p:cNvPr id="95" name="Номер слайда 3">
            <a:extLst>
              <a:ext uri="{FF2B5EF4-FFF2-40B4-BE49-F238E27FC236}">
                <a16:creationId xmlns:a16="http://schemas.microsoft.com/office/drawing/2014/main" id="{A7FE00B4-FF7E-4BEA-B40F-D032311DC494}"/>
              </a:ext>
            </a:extLst>
          </p:cNvPr>
          <p:cNvSpPr txBox="1">
            <a:spLocks/>
          </p:cNvSpPr>
          <p:nvPr/>
        </p:nvSpPr>
        <p:spPr>
          <a:xfrm>
            <a:off x="11098569" y="6048492"/>
            <a:ext cx="5997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BAFFEE-D6AB-401C-8EAB-69DAAC8A3D32}" type="slidenum">
              <a:rPr lang="en-US" sz="1400" smtClean="0">
                <a:solidFill>
                  <a:schemeClr val="bg1"/>
                </a:solidFill>
              </a:rPr>
              <a:pPr/>
              <a:t>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8AC54199-60C1-4E87-A9E2-CB6127CAD8CD}"/>
              </a:ext>
            </a:extLst>
          </p:cNvPr>
          <p:cNvSpPr/>
          <p:nvPr/>
        </p:nvSpPr>
        <p:spPr>
          <a:xfrm>
            <a:off x="6891428" y="4942043"/>
            <a:ext cx="1105564" cy="68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2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78AB5-9F9F-FF96-DDB4-03766663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967576507"/>
      </p:ext>
    </p:extLst>
  </p:cSld>
  <p:clrMapOvr>
    <a:masterClrMapping/>
  </p:clrMapOvr>
</p:sld>
</file>

<file path=ppt/theme/theme1.xml><?xml version="1.0" encoding="utf-8"?>
<a:theme xmlns:a="http://schemas.openxmlformats.org/drawingml/2006/main" name="М-Холдинг ОСНОВНОЙ">
  <a:themeElements>
    <a:clrScheme name="Другая 24">
      <a:dk1>
        <a:srgbClr val="A5A5A5"/>
      </a:dk1>
      <a:lt1>
        <a:srgbClr val="FFFFFF"/>
      </a:lt1>
      <a:dk2>
        <a:srgbClr val="000000"/>
      </a:dk2>
      <a:lt2>
        <a:srgbClr val="FFFFFF"/>
      </a:lt2>
      <a:accent1>
        <a:srgbClr val="FF3300"/>
      </a:accent1>
      <a:accent2>
        <a:srgbClr val="000066"/>
      </a:accent2>
      <a:accent3>
        <a:srgbClr val="0033CC"/>
      </a:accent3>
      <a:accent4>
        <a:srgbClr val="0099FF"/>
      </a:accent4>
      <a:accent5>
        <a:srgbClr val="33CCFF"/>
      </a:accent5>
      <a:accent6>
        <a:srgbClr val="C9C9C9"/>
      </a:accent6>
      <a:hlink>
        <a:srgbClr val="FF3300"/>
      </a:hlink>
      <a:folHlink>
        <a:srgbClr val="EEEEEE"/>
      </a:folHlink>
    </a:clrScheme>
    <a:fontScheme name="Другая 2">
      <a:majorFont>
        <a:latin typeface="Open Sans Medium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Пайзанская, Пульс человека – импульс к изменениям" id="{9BA513C4-D0AA-4E41-8B13-EF2EA004657B}" vid="{65C51970-28DB-46FD-A900-505874D580C5}"/>
    </a:ext>
  </a:extLst>
</a:theme>
</file>

<file path=ppt/theme/theme2.xml><?xml version="1.0" encoding="utf-8"?>
<a:theme xmlns:a="http://schemas.openxmlformats.org/drawingml/2006/main" name="Vineyard Company Profil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2E61"/>
      </a:accent1>
      <a:accent2>
        <a:srgbClr val="191414"/>
      </a:accent2>
      <a:accent3>
        <a:srgbClr val="EEEEEE"/>
      </a:accent3>
      <a:accent4>
        <a:srgbClr val="A32E61"/>
      </a:accent4>
      <a:accent5>
        <a:srgbClr val="D56489"/>
      </a:accent5>
      <a:accent6>
        <a:srgbClr val="D5648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1EC520219A7C241A05121791F0C92DA" ma:contentTypeVersion="12" ma:contentTypeDescription="Создание документа." ma:contentTypeScope="" ma:versionID="ed40f766e683dc74c3da801541b79057">
  <xsd:schema xmlns:xsd="http://www.w3.org/2001/XMLSchema" xmlns:xs="http://www.w3.org/2001/XMLSchema" xmlns:p="http://schemas.microsoft.com/office/2006/metadata/properties" xmlns:ns3="b544372c-2920-49cc-bcaf-0e26f46c026e" xmlns:ns4="904deeeb-f0e3-4da8-be21-8b6654a24763" targetNamespace="http://schemas.microsoft.com/office/2006/metadata/properties" ma:root="true" ma:fieldsID="6a9dd706b2827c0b417c5c38d0780189" ns3:_="" ns4:_="">
    <xsd:import namespace="b544372c-2920-49cc-bcaf-0e26f46c026e"/>
    <xsd:import namespace="904deeeb-f0e3-4da8-be21-8b6654a247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4372c-2920-49cc-bcaf-0e26f46c02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deeeb-f0e3-4da8-be21-8b6654a247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3C1F46-65CF-477D-9B8B-D2583493FC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6161B5-7C1C-41B9-BD64-D9CFCBA0C588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b544372c-2920-49cc-bcaf-0e26f46c026e"/>
    <ds:schemaRef ds:uri="904deeeb-f0e3-4da8-be21-8b6654a24763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504C37-D3A7-4FCB-A5A4-5D050DC24E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4372c-2920-49cc-bcaf-0e26f46c026e"/>
    <ds:schemaRef ds:uri="904deeeb-f0e3-4da8-be21-8b6654a24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М-Холдинг ОСНОВНОЙ</Template>
  <TotalTime>6053</TotalTime>
  <Words>603</Words>
  <Application>Microsoft Macintosh PowerPoint</Application>
  <PresentationFormat>Широкоэкранный</PresentationFormat>
  <Paragraphs>140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24" baseType="lpstr">
      <vt:lpstr>Anaheim</vt:lpstr>
      <vt:lpstr>Arial</vt:lpstr>
      <vt:lpstr>Arial Black</vt:lpstr>
      <vt:lpstr>Calibri</vt:lpstr>
      <vt:lpstr>Krub</vt:lpstr>
      <vt:lpstr>Open Sans</vt:lpstr>
      <vt:lpstr>Open Sans Light</vt:lpstr>
      <vt:lpstr>Open Sans Medium</vt:lpstr>
      <vt:lpstr>Oswald</vt:lpstr>
      <vt:lpstr>Oswald Medium</vt:lpstr>
      <vt:lpstr>Proxima Nova</vt:lpstr>
      <vt:lpstr>Proxima Nova Semibold</vt:lpstr>
      <vt:lpstr>Roboto Condensed Light</vt:lpstr>
      <vt:lpstr>М-Холдинг ОСНОВНОЙ</vt:lpstr>
      <vt:lpstr>Vineyard Company Profile by Slidesgo</vt:lpstr>
      <vt:lpstr>Slidesgo Final Pages</vt:lpstr>
      <vt:lpstr>Паттерны поведения среди покупателей Вина</vt:lpstr>
      <vt:lpstr>Стратегии и ситуации покупки</vt:lpstr>
      <vt:lpstr>Планирование покупки и предпочитаемый тип</vt:lpstr>
      <vt:lpstr>Доверие к рекомендациям </vt:lpstr>
      <vt:lpstr>Каналы покупки и специфика</vt:lpstr>
      <vt:lpstr>Отечественное vs зарубежное вино</vt:lpstr>
      <vt:lpstr>Презентация PowerPoint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М-ПУЛЬС</dc:title>
  <dc:creator>Payzanskaya Kseniya</dc:creator>
  <cp:lastModifiedBy>Katsnelson Ilya</cp:lastModifiedBy>
  <cp:revision>65</cp:revision>
  <cp:lastPrinted>2022-05-23T14:38:11Z</cp:lastPrinted>
  <dcterms:created xsi:type="dcterms:W3CDTF">2022-04-05T14:28:13Z</dcterms:created>
  <dcterms:modified xsi:type="dcterms:W3CDTF">2022-08-18T08:11:05Z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0x01010021EC520219A7C241A05121791F0C92DA</vt:lpwstr>
  </property>
</Properties>
</file>