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2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BAFB61-63BD-4380-B7A4-3878390B89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ADCF17A-8379-4CB6-BC17-067932763C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Дата 4">
            <a:extLst>
              <a:ext uri="{FF2B5EF4-FFF2-40B4-BE49-F238E27FC236}">
                <a16:creationId xmlns:a16="http://schemas.microsoft.com/office/drawing/2014/main" id="{7661E61B-A11C-48B7-AA09-0A5EA17A52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6522" y="6356350"/>
            <a:ext cx="2140226" cy="365125"/>
          </a:xfrm>
        </p:spPr>
        <p:txBody>
          <a:bodyPr/>
          <a:lstStyle/>
          <a:p>
            <a:fld id="{2CBB6720-1E19-4238-9E64-CDD2433F9253}" type="datetimeFigureOut">
              <a:rPr lang="ru-RU" smtClean="0"/>
              <a:t>18.08.2022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090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0871A2-DB45-4593-ADC9-F8B9750B5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6D8014-1A88-42ED-8296-BACB37B22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4">
            <a:extLst>
              <a:ext uri="{FF2B5EF4-FFF2-40B4-BE49-F238E27FC236}">
                <a16:creationId xmlns:a16="http://schemas.microsoft.com/office/drawing/2014/main" id="{7661E61B-A11C-48B7-AA09-0A5EA17A52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6522" y="6356350"/>
            <a:ext cx="2140226" cy="365125"/>
          </a:xfrm>
        </p:spPr>
        <p:txBody>
          <a:bodyPr/>
          <a:lstStyle/>
          <a:p>
            <a:fld id="{2CBB6720-1E19-4238-9E64-CDD2433F9253}" type="datetimeFigureOut">
              <a:rPr lang="ru-RU" smtClean="0"/>
              <a:t>18.08.2022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12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26FC3B-DC63-4293-BA85-B290A19D7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00335"/>
            <a:ext cx="10515600" cy="259339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3BCF-FDE1-4C6B-BA90-96C4D4083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293165"/>
            <a:ext cx="10515600" cy="218660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>
            <a:extLst>
              <a:ext uri="{FF2B5EF4-FFF2-40B4-BE49-F238E27FC236}">
                <a16:creationId xmlns:a16="http://schemas.microsoft.com/office/drawing/2014/main" id="{7661E61B-A11C-48B7-AA09-0A5EA17A52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6522" y="6356350"/>
            <a:ext cx="2140226" cy="365125"/>
          </a:xfrm>
        </p:spPr>
        <p:txBody>
          <a:bodyPr/>
          <a:lstStyle/>
          <a:p>
            <a:fld id="{2CBB6720-1E19-4238-9E64-CDD2433F9253}" type="datetimeFigureOut">
              <a:rPr lang="ru-RU" smtClean="0"/>
              <a:t>18.08.2022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07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2E2E5-A559-4C75-80B3-A7527381B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B2AC12-AC2D-4696-84A3-D1EE9F83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7793AE-3D95-4971-9207-C67D923C2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Дата 4">
            <a:extLst>
              <a:ext uri="{FF2B5EF4-FFF2-40B4-BE49-F238E27FC236}">
                <a16:creationId xmlns:a16="http://schemas.microsoft.com/office/drawing/2014/main" id="{7661E61B-A11C-48B7-AA09-0A5EA17A52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6522" y="6356350"/>
            <a:ext cx="2140226" cy="365125"/>
          </a:xfrm>
        </p:spPr>
        <p:txBody>
          <a:bodyPr/>
          <a:lstStyle/>
          <a:p>
            <a:fld id="{2CBB6720-1E19-4238-9E64-CDD2433F9253}" type="datetimeFigureOut">
              <a:rPr lang="ru-RU" smtClean="0"/>
              <a:t>18.08.2022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23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C882C1-D6FB-4B1C-B50A-19E4DF447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CB5215-9F23-4EDD-9F8B-F8AA08488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A7BE912-A99A-44DC-B75F-05F823342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8C9DBD4-6D5D-438A-AAB0-AC5AB7D1F6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4D2CF1B-C56D-43DE-B50A-06A704147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Дата 4">
            <a:extLst>
              <a:ext uri="{FF2B5EF4-FFF2-40B4-BE49-F238E27FC236}">
                <a16:creationId xmlns:a16="http://schemas.microsoft.com/office/drawing/2014/main" id="{7661E61B-A11C-48B7-AA09-0A5EA17A52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6522" y="6356350"/>
            <a:ext cx="2140226" cy="365125"/>
          </a:xfrm>
        </p:spPr>
        <p:txBody>
          <a:bodyPr/>
          <a:lstStyle/>
          <a:p>
            <a:fld id="{2CBB6720-1E19-4238-9E64-CDD2433F9253}" type="datetimeFigureOut">
              <a:rPr lang="ru-RU" smtClean="0"/>
              <a:t>18.08.2022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30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F4163B-4316-43C1-BE25-FD3D2E855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Дата 4">
            <a:extLst>
              <a:ext uri="{FF2B5EF4-FFF2-40B4-BE49-F238E27FC236}">
                <a16:creationId xmlns:a16="http://schemas.microsoft.com/office/drawing/2014/main" id="{7661E61B-A11C-48B7-AA09-0A5EA17A52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6522" y="6356350"/>
            <a:ext cx="2140226" cy="365125"/>
          </a:xfrm>
        </p:spPr>
        <p:txBody>
          <a:bodyPr/>
          <a:lstStyle/>
          <a:p>
            <a:fld id="{2CBB6720-1E19-4238-9E64-CDD2433F9253}" type="datetimeFigureOut">
              <a:rPr lang="ru-RU" smtClean="0"/>
              <a:t>18.08.2022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86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>
            <a:extLst>
              <a:ext uri="{FF2B5EF4-FFF2-40B4-BE49-F238E27FC236}">
                <a16:creationId xmlns:a16="http://schemas.microsoft.com/office/drawing/2014/main" id="{7661E61B-A11C-48B7-AA09-0A5EA17A52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6522" y="6356350"/>
            <a:ext cx="2140226" cy="365125"/>
          </a:xfrm>
        </p:spPr>
        <p:txBody>
          <a:bodyPr/>
          <a:lstStyle/>
          <a:p>
            <a:fld id="{2CBB6720-1E19-4238-9E64-CDD2433F9253}" type="datetimeFigureOut">
              <a:rPr lang="ru-RU" smtClean="0"/>
              <a:t>18.08.2022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82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3B8EE3-ED5B-4175-A1C5-1C2E7F2EF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83B38E-F02A-4EC7-B557-FE131C341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B4D065A-6B4F-40FF-B98C-106BED1BB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61E61B-A11C-48B7-AA09-0A5EA17A52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6522" y="6356350"/>
            <a:ext cx="2140226" cy="365125"/>
          </a:xfrm>
        </p:spPr>
        <p:txBody>
          <a:bodyPr/>
          <a:lstStyle/>
          <a:p>
            <a:fld id="{2CBB6720-1E19-4238-9E64-CDD2433F9253}" type="datetimeFigureOut">
              <a:rPr lang="ru-RU" smtClean="0"/>
              <a:t>18.08.2022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28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D011BF-B6C9-41CA-B922-5637AE500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29DA4BE-275D-4EE7-B47A-5BFBEF4FFD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465AE1-324F-4865-B5E2-0995CC445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0C8ECC-89C1-41E0-8BA5-208F57A4B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6720-1E19-4238-9E64-CDD2433F9253}" type="datetimeFigureOut">
              <a:rPr lang="ru-RU" smtClean="0"/>
              <a:t>18.08.2022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67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F7ABFA-D676-4719-9413-3CD8953C4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4F7038-0764-4FEC-98EB-A90FB418B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B561F2-ADB1-4AA0-8AB5-004754D0CC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3270" y="6356350"/>
            <a:ext cx="1938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B6720-1E19-4238-9E64-CDD2433F9253}" type="datetimeFigureOut">
              <a:rPr lang="ru-RU" smtClean="0"/>
              <a:t>18.08.2022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78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9413F5D-0F8D-61EB-EE2B-ED162B0146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147" y="4334189"/>
            <a:ext cx="3755704" cy="18550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5888" y="750072"/>
            <a:ext cx="9715500" cy="2350316"/>
          </a:xfrm>
        </p:spPr>
        <p:txBody>
          <a:bodyPr>
            <a:normAutofit/>
          </a:bodyPr>
          <a:lstStyle/>
          <a:p>
            <a:r>
              <a:rPr lang="ru-RU" sz="5400" b="1" dirty="0">
                <a:latin typeface="Arial Narrow" panose="020B0606020202030204" pitchFamily="34" charset="0"/>
              </a:rPr>
              <a:t>Чем мотивировать молодых специалистов на начало карьеры в продуктовом ритейле?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0630" y="3757612"/>
            <a:ext cx="9144000" cy="1655762"/>
          </a:xfrm>
        </p:spPr>
        <p:txBody>
          <a:bodyPr/>
          <a:lstStyle/>
          <a:p>
            <a:r>
              <a:rPr lang="ru-RU" sz="2800" b="1" dirty="0">
                <a:latin typeface="Arial Narrow" panose="020B0606020202030204" pitchFamily="34" charset="0"/>
              </a:rPr>
              <a:t>Мальцева Наталья Сергеевна </a:t>
            </a:r>
          </a:p>
          <a:p>
            <a:r>
              <a:rPr lang="ru-RU" sz="2000" dirty="0">
                <a:latin typeface="Arial Narrow" panose="020B0606020202030204" pitchFamily="34" charset="0"/>
              </a:rPr>
              <a:t>Директор по персоналу компании «</a:t>
            </a:r>
            <a:r>
              <a:rPr lang="ru-RU" sz="2000" dirty="0" err="1">
                <a:latin typeface="Arial Narrow" panose="020B0606020202030204" pitchFamily="34" charset="0"/>
              </a:rPr>
              <a:t>Агрофабрика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Натурово</a:t>
            </a:r>
            <a:r>
              <a:rPr lang="ru-RU" sz="2000" dirty="0">
                <a:latin typeface="Arial Narrow" panose="020B0606020202030204" pitchFamily="34" charset="0"/>
              </a:rPr>
              <a:t>»</a:t>
            </a:r>
          </a:p>
          <a:p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58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F0993C-EE2E-7C3B-5EBF-DFB206C04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529" y="20135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Arial Narrow" panose="020B0606020202030204" pitchFamily="34" charset="0"/>
              </a:rPr>
              <a:t>Причины, по которым молодые специалисты не идут в продуктовый ритейл:</a:t>
            </a:r>
            <a:endParaRPr lang="ru-RU" sz="4000" dirty="0">
              <a:latin typeface="Arial Narrow" panose="020B0606020202030204" pitchFamily="34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032A5B-F0B0-EB48-91C7-FC9AD5316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10413" y="1526915"/>
            <a:ext cx="7122715" cy="4057934"/>
          </a:xfr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ru-RU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низкий репутационный имидж профессии в среде молодых специалистов;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latin typeface="Arial Narrow" panose="020B0606020202030204" pitchFamily="34" charset="0"/>
                <a:cs typeface="Times New Roman" panose="02020603050405020304" pitchFamily="18" charset="0"/>
              </a:rPr>
              <a:t>конкуренция с </a:t>
            </a:r>
            <a:r>
              <a:rPr lang="en-US" dirty="0">
                <a:latin typeface="Arial Narrow" panose="020B0606020202030204" pitchFamily="34" charset="0"/>
                <a:cs typeface="Times New Roman" panose="02020603050405020304" pitchFamily="18" charset="0"/>
              </a:rPr>
              <a:t>non</a:t>
            </a:r>
            <a:r>
              <a:rPr lang="ru-RU" dirty="0">
                <a:latin typeface="Arial Narrow" panose="020B0606020202030204" pitchFamily="34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Arial Narrow" panose="020B0606020202030204" pitchFamily="34" charset="0"/>
                <a:cs typeface="Times New Roman" panose="02020603050405020304" pitchFamily="18" charset="0"/>
              </a:rPr>
              <a:t>food </a:t>
            </a:r>
            <a:r>
              <a:rPr lang="ru-RU" dirty="0">
                <a:latin typeface="Arial Narrow" panose="020B0606020202030204" pitchFamily="34" charset="0"/>
                <a:cs typeface="Times New Roman" panose="02020603050405020304" pitchFamily="18" charset="0"/>
              </a:rPr>
              <a:t>ритейлом и онлайн ритейлом;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latin typeface="Arial Narrow" panose="020B0606020202030204" pitchFamily="34" charset="0"/>
                <a:cs typeface="Times New Roman" panose="02020603050405020304" pitchFamily="18" charset="0"/>
              </a:rPr>
              <a:t>специфика функционалов для должностей в продуктовом ритейле: большой поток покупателей, оборачиваемость товара, физические нагрузки и т.д.  </a:t>
            </a:r>
          </a:p>
          <a:p>
            <a:pPr algn="just"/>
            <a:endParaRPr lang="ru-RU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" name="Объект 9" descr="Изображение выглядит как человек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AED8EBF3-7DAB-CAAC-46A1-A19DD7CFBC0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7" y="1526915"/>
            <a:ext cx="3392884" cy="4057934"/>
          </a:xfrm>
        </p:spPr>
      </p:pic>
    </p:spTree>
    <p:extLst>
      <p:ext uri="{BB962C8B-B14F-4D97-AF65-F5344CB8AC3E}">
        <p14:creationId xmlns:p14="http://schemas.microsoft.com/office/powerpoint/2010/main" val="188417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293F4E-2CBE-21D0-10DE-955DF58F7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065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Arial Narrow" panose="020B0606020202030204" pitchFamily="34" charset="0"/>
              </a:rPr>
              <a:t>Наш опыт привлечения молодых специалистов на торговые позиции: 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84A319-A5DC-0CCD-173C-C3DA3499E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0122"/>
            <a:ext cx="10515600" cy="4351338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ru-RU" dirty="0"/>
              <a:t>формирование </a:t>
            </a:r>
            <a:r>
              <a:rPr lang="ru-RU" b="1" dirty="0"/>
              <a:t>ценностного предложения</a:t>
            </a:r>
            <a:r>
              <a:rPr lang="ru-RU" dirty="0"/>
              <a:t> для кандидатов, ориентированного на интересы целевой аудитории и сильные стороны работодателя: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ru-RU" b="1" dirty="0"/>
              <a:t>возможность быстрого карьерного роста + стабильность отрасли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настройка </a:t>
            </a:r>
            <a:r>
              <a:rPr lang="ru-RU" b="1" dirty="0"/>
              <a:t>рекрутингового маркетинга</a:t>
            </a:r>
            <a:r>
              <a:rPr lang="ru-RU" dirty="0"/>
              <a:t> на трансляцию ценностного предложения с использованием инструментов и каналов, интересных целевой аудитории;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825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D03354-540F-ACDF-8CF3-D3EF05CE7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Arial Narrow" panose="020B0606020202030204" pitchFamily="34" charset="0"/>
              </a:rPr>
              <a:t>Наш опыт привлечения молодых специалистов на торговые позиции: 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1541C9-3592-9637-12FB-964E000F0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r>
              <a:rPr lang="ru-RU" dirty="0"/>
              <a:t>формирование </a:t>
            </a:r>
            <a:r>
              <a:rPr lang="ru-RU" b="1" dirty="0"/>
              <a:t>личных </a:t>
            </a:r>
            <a:r>
              <a:rPr lang="en-US" b="1" dirty="0"/>
              <a:t>HR </a:t>
            </a:r>
            <a:r>
              <a:rPr lang="ru-RU" b="1" dirty="0"/>
              <a:t>брендов сотрудников</a:t>
            </a:r>
            <a:r>
              <a:rPr lang="ru-RU" dirty="0"/>
              <a:t>: реальные истории успеха; </a:t>
            </a:r>
          </a:p>
          <a:p>
            <a:pPr algn="just">
              <a:spcAft>
                <a:spcPts val="1200"/>
              </a:spcAft>
            </a:pPr>
            <a:r>
              <a:rPr lang="ru-RU" b="1" dirty="0" err="1"/>
              <a:t>диджитализация</a:t>
            </a:r>
            <a:r>
              <a:rPr lang="ru-RU" b="1" dirty="0"/>
              <a:t> процессов адаптации и обучения</a:t>
            </a:r>
            <a:r>
              <a:rPr lang="ru-RU" dirty="0"/>
              <a:t>: визуализация учебного материала, </a:t>
            </a:r>
            <a:r>
              <a:rPr lang="ru-RU" dirty="0" err="1"/>
              <a:t>микронавыки</a:t>
            </a:r>
            <a:r>
              <a:rPr lang="ru-RU" dirty="0"/>
              <a:t>, онлайн база знаний, </a:t>
            </a:r>
            <a:r>
              <a:rPr lang="ru-RU" dirty="0" err="1"/>
              <a:t>квиз</a:t>
            </a:r>
            <a:r>
              <a:rPr lang="ru-RU" dirty="0"/>
              <a:t>-приложения для контроля знаний;</a:t>
            </a:r>
          </a:p>
          <a:p>
            <a:pPr algn="just">
              <a:spcAft>
                <a:spcPts val="1200"/>
              </a:spcAft>
            </a:pPr>
            <a:r>
              <a:rPr lang="ru-RU" dirty="0"/>
              <a:t>п</a:t>
            </a:r>
            <a:r>
              <a:rPr lang="ru-RU"/>
              <a:t>рограммы </a:t>
            </a:r>
            <a:r>
              <a:rPr lang="ru-RU" dirty="0"/>
              <a:t>поддержки молодых специалистов: субсидирование дополнительного обучения, индивидуальный куратор и т.д. </a:t>
            </a:r>
          </a:p>
        </p:txBody>
      </p:sp>
    </p:spTree>
    <p:extLst>
      <p:ext uri="{BB962C8B-B14F-4D97-AF65-F5344CB8AC3E}">
        <p14:creationId xmlns:p14="http://schemas.microsoft.com/office/powerpoint/2010/main" val="2033735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3C54E8-CAAF-EF1B-0B5B-C396BDD6F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34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Arial Narrow" panose="020B0606020202030204" pitchFamily="34" charset="0"/>
              </a:rPr>
              <a:t>Предложения для взаимодействия</a:t>
            </a:r>
            <a:br>
              <a:rPr lang="ru-RU" sz="4000" b="1" dirty="0">
                <a:latin typeface="Arial Narrow" panose="020B0606020202030204" pitchFamily="34" charset="0"/>
              </a:rPr>
            </a:br>
            <a:r>
              <a:rPr lang="ru-RU" sz="4000" b="1" dirty="0">
                <a:latin typeface="Arial Narrow" panose="020B0606020202030204" pitchFamily="34" charset="0"/>
              </a:rPr>
              <a:t> работодателей и учебных заведений: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79A0C4-B7E6-6E70-0891-EDB1D5F4A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9649"/>
            <a:ext cx="10515600" cy="4351338"/>
          </a:xfr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совместная р</a:t>
            </a:r>
            <a:r>
              <a:rPr lang="ru-RU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абота в направлении повышения привлекательности имиджа профессии среди молодежи;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курсы повышения квалификации для управляющего состава ритейла: управляющие, директора магазинов, территориальные менеджеры; 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ривлечение специалистов, уже работающих в компаниях и прошедших успешный путь развития, к участию в обучении </a:t>
            </a:r>
            <a:r>
              <a:rPr lang="ru-RU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молодых </a:t>
            </a:r>
            <a:r>
              <a:rPr lang="ru-RU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кадров</a:t>
            </a:r>
            <a:r>
              <a:rPr lang="ru-RU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Arial Narrow" panose="020B0606020202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5227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237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Тема Office</vt:lpstr>
      <vt:lpstr>Чем мотивировать молодых специалистов на начало карьеры в продуктовом ритейле?</vt:lpstr>
      <vt:lpstr>Причины, по которым молодые специалисты не идут в продуктовый ритейл:</vt:lpstr>
      <vt:lpstr>Наш опыт привлечения молодых специалистов на торговые позиции:  </vt:lpstr>
      <vt:lpstr>Наш опыт привлечения молодых специалистов на торговые позиции: </vt:lpstr>
      <vt:lpstr>Предложения для взаимодействия  работодателей и учебных заведений: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Нехаевский</dc:creator>
  <cp:lastModifiedBy>Наталья Мальцева</cp:lastModifiedBy>
  <cp:revision>13</cp:revision>
  <dcterms:created xsi:type="dcterms:W3CDTF">2021-05-11T09:10:10Z</dcterms:created>
  <dcterms:modified xsi:type="dcterms:W3CDTF">2022-08-18T12:19:28Z</dcterms:modified>
</cp:coreProperties>
</file>