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80" r:id="rId15"/>
    <p:sldId id="282" r:id="rId16"/>
    <p:sldId id="283" r:id="rId17"/>
    <p:sldId id="281" r:id="rId18"/>
    <p:sldId id="268" r:id="rId19"/>
    <p:sldId id="267" r:id="rId20"/>
    <p:sldId id="284" r:id="rId2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63-4C7B-ABA4-8D00181B0E32}"/>
              </c:ext>
            </c:extLst>
          </c:dPt>
          <c:dPt>
            <c:idx val="1"/>
            <c:bubble3D val="0"/>
            <c:spPr>
              <a:gradFill>
                <a:gsLst>
                  <a:gs pos="8000">
                    <a:srgbClr val="C00000"/>
                  </a:gs>
                  <a:gs pos="48000">
                    <a:srgbClr val="FF0000"/>
                  </a:gs>
                  <a:gs pos="100000">
                    <a:srgbClr val="C00000"/>
                  </a:gs>
                </a:gsLst>
                <a:lin ang="0" scaled="1"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63-4C7B-ABA4-8D00181B0E32}"/>
              </c:ext>
            </c:extLst>
          </c:dPt>
          <c:dLbls>
            <c:dLbl>
              <c:idx val="0"/>
              <c:layout>
                <c:manualLayout>
                  <c:x val="-0.11564192659222843"/>
                  <c:y val="0.116839502825050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63-4C7B-ABA4-8D00181B0E32}"/>
                </c:ext>
              </c:extLst>
            </c:dLbl>
            <c:dLbl>
              <c:idx val="1"/>
              <c:layout>
                <c:manualLayout>
                  <c:x val="0.13655000562213301"/>
                  <c:y val="-0.154506839651121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63-4C7B-ABA4-8D00181B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3-4C7B-ABA4-8D00181B0E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07620962360204E-2"/>
          <c:w val="0.28696832360174757"/>
          <c:h val="0.29229641524743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bg2">
            <a:lumMod val="90000"/>
          </a:schemeClr>
        </a:gs>
        <a:gs pos="48000">
          <a:schemeClr val="tx2">
            <a:lumMod val="10000"/>
            <a:lumOff val="90000"/>
          </a:schemeClr>
        </a:gs>
        <a:gs pos="100000">
          <a:schemeClr val="bg2">
            <a:lumMod val="50000"/>
          </a:schemeClr>
        </a:gs>
      </a:gsLst>
      <a:lin ang="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770000"/>
                </a:gs>
                <a:gs pos="50000">
                  <a:srgbClr val="AD0000"/>
                </a:gs>
                <a:gs pos="100000">
                  <a:srgbClr val="CE0000"/>
                </a:gs>
              </a:gsLst>
              <a:lin ang="0" scaled="1"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5"/>
                <c:pt idx="0">
                  <c:v>Поиск высокопотенциальных студентов</c:v>
                </c:pt>
                <c:pt idx="1">
                  <c:v>Привлечение студентов на практику</c:v>
                </c:pt>
                <c:pt idx="2">
                  <c:v>Создание положительного работодательского имиджа</c:v>
                </c:pt>
                <c:pt idx="3">
                  <c:v>Соблюдение норм социальной ответственности перед обществом</c:v>
                </c:pt>
                <c:pt idx="4">
                  <c:v>Привлечение "дешевого" специалиста</c:v>
                </c:pt>
              </c:strCache>
            </c:strRef>
          </c:cat>
          <c:val>
            <c:numRef>
              <c:f>Лист2!$B$2:$B$7</c:f>
              <c:numCache>
                <c:formatCode>0%</c:formatCode>
                <c:ptCount val="6"/>
                <c:pt idx="0">
                  <c:v>0.53</c:v>
                </c:pt>
                <c:pt idx="1">
                  <c:v>0.51</c:v>
                </c:pt>
                <c:pt idx="2">
                  <c:v>0.37</c:v>
                </c:pt>
                <c:pt idx="3">
                  <c:v>0.04</c:v>
                </c:pt>
                <c:pt idx="4">
                  <c:v>0.24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8A-459C-9788-956B12A23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50418184"/>
        <c:axId val="250418576"/>
        <c:axId val="0"/>
      </c:bar3DChart>
      <c:catAx>
        <c:axId val="250418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418576"/>
        <c:crosses val="autoZero"/>
        <c:auto val="1"/>
        <c:lblAlgn val="l"/>
        <c:lblOffset val="100"/>
        <c:noMultiLvlLbl val="0"/>
      </c:catAx>
      <c:valAx>
        <c:axId val="250418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250418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62909208563823E-2"/>
          <c:y val="0.60095110676182684"/>
          <c:w val="0.95813710099424376"/>
          <c:h val="0.38136191309419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Да, в краткосрочной перспективе (1-3 года)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8-47CF-87DE-A2F330DDD04D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Да, в среднесрочной перспективе (4-7 лет)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8-47CF-87DE-A2F330DDD04D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Да, в долгосрочной перспективе (не ранее, чем через 7 лет)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8-47CF-87DE-A2F330DDD04D}"/>
            </c:ext>
          </c:extLst>
        </c:ser>
        <c:ser>
          <c:idx val="3"/>
          <c:order val="3"/>
          <c:tx>
            <c:strRef>
              <c:f>Лист3!$A$5</c:f>
              <c:strCache>
                <c:ptCount val="1"/>
                <c:pt idx="0">
                  <c:v>Нет, не планируем ввиду отсутствия материальных возможностей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28-47CF-87DE-A2F330DDD04D}"/>
            </c:ext>
          </c:extLst>
        </c:ser>
        <c:ser>
          <c:idx val="4"/>
          <c:order val="4"/>
          <c:tx>
            <c:strRef>
              <c:f>Лист3!$A$6</c:f>
              <c:strCache>
                <c:ptCount val="1"/>
                <c:pt idx="0">
                  <c:v>Нет, уже был подобный опыт и больше не планируем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28-47CF-87DE-A2F330DDD04D}"/>
            </c:ext>
          </c:extLst>
        </c:ser>
        <c:ser>
          <c:idx val="5"/>
          <c:order val="5"/>
          <c:tx>
            <c:strRef>
              <c:f>Лист3!$A$7</c:f>
              <c:strCache>
                <c:ptCount val="1"/>
                <c:pt idx="0">
                  <c:v>Нет, не планируем, т.к. компания не видит в этом смысла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Лист3!$B$7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28-47CF-87DE-A2F330DDD04D}"/>
            </c:ext>
          </c:extLst>
        </c:ser>
        <c:ser>
          <c:idx val="6"/>
          <c:order val="6"/>
          <c:tx>
            <c:strRef>
              <c:f>Лист3!$A$8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Лист3!$B$8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8-47CF-87DE-A2F330DDD0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50418968"/>
        <c:axId val="250420928"/>
      </c:barChart>
      <c:catAx>
        <c:axId val="250418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50420928"/>
        <c:crosses val="autoZero"/>
        <c:auto val="1"/>
        <c:lblAlgn val="ctr"/>
        <c:lblOffset val="100"/>
        <c:noMultiLvlLbl val="0"/>
      </c:catAx>
      <c:valAx>
        <c:axId val="250420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5041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052428271797153E-2"/>
          <c:y val="7.0748082049206143E-2"/>
          <c:w val="0.84575475962160551"/>
          <c:h val="0.45286385822158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770000"/>
                </a:gs>
                <a:gs pos="50000">
                  <a:srgbClr val="AD0000"/>
                </a:gs>
                <a:gs pos="100000">
                  <a:srgbClr val="CE0000"/>
                </a:gs>
              </a:gsLst>
              <a:lin ang="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Лист4!$A$2:$A$9</c:f>
              <c:strCache>
                <c:ptCount val="8"/>
                <c:pt idx="1">
                  <c:v>Программы практик / стажировок студентов</c:v>
                </c:pt>
                <c:pt idx="2">
                  <c:v>Программы профориентации</c:v>
                </c:pt>
                <c:pt idx="3">
                  <c:v>Кейсы / деловые игры</c:v>
                </c:pt>
                <c:pt idx="4">
                  <c:v>Делегирование рабочих проектов для выполнения студентами</c:v>
                </c:pt>
                <c:pt idx="5">
                  <c:v>Корпоративные курсы по специальностям</c:v>
                </c:pt>
                <c:pt idx="6">
                  <c:v>Мастер классы</c:v>
                </c:pt>
                <c:pt idx="7">
                  <c:v>Организация научных конференций</c:v>
                </c:pt>
              </c:strCache>
            </c:strRef>
          </c:cat>
          <c:val>
            <c:numRef>
              <c:f>Лист4!$B$2:$B$9</c:f>
              <c:numCache>
                <c:formatCode>0%</c:formatCode>
                <c:ptCount val="8"/>
                <c:pt idx="1">
                  <c:v>0.8</c:v>
                </c:pt>
                <c:pt idx="2">
                  <c:v>0.24</c:v>
                </c:pt>
                <c:pt idx="3">
                  <c:v>0.16</c:v>
                </c:pt>
                <c:pt idx="4">
                  <c:v>0.16</c:v>
                </c:pt>
                <c:pt idx="5">
                  <c:v>0.1</c:v>
                </c:pt>
                <c:pt idx="6">
                  <c:v>0.43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A-44AB-B578-A889D3096A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50424456"/>
        <c:axId val="250420144"/>
      </c:barChart>
      <c:catAx>
        <c:axId val="250424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250420144"/>
        <c:crosses val="autoZero"/>
        <c:auto val="1"/>
        <c:lblAlgn val="ctr"/>
        <c:lblOffset val="100"/>
        <c:noMultiLvlLbl val="0"/>
      </c:catAx>
      <c:valAx>
        <c:axId val="250420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50424456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0000">
          <a:schemeClr val="bg2">
            <a:lumMod val="75000"/>
          </a:schemeClr>
        </a:gs>
        <a:gs pos="100000">
          <a:schemeClr val="bg2">
            <a:lumMod val="50000"/>
          </a:schemeClr>
        </a:gs>
      </a:gsLst>
      <a:lin ang="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Лист5!$B$2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26000">
                  <a:srgbClr val="C00000"/>
                </a:gs>
                <a:gs pos="63000">
                  <a:srgbClr val="FF00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Лист5!$A$3:$A$5</c:f>
              <c:strCache>
                <c:ptCount val="3"/>
                <c:pt idx="0">
                  <c:v>Мелкие компании</c:v>
                </c:pt>
                <c:pt idx="1">
                  <c:v>Средние компании</c:v>
                </c:pt>
                <c:pt idx="2">
                  <c:v>Крупные компании</c:v>
                </c:pt>
              </c:strCache>
            </c:strRef>
          </c:cat>
          <c:val>
            <c:numRef>
              <c:f>Лист5!$B$3:$B$5</c:f>
              <c:numCache>
                <c:formatCode>0%</c:formatCode>
                <c:ptCount val="3"/>
                <c:pt idx="0">
                  <c:v>0.43000000000000005</c:v>
                </c:pt>
                <c:pt idx="1">
                  <c:v>0.64000000000000012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3-4A52-81B2-47B7D751767A}"/>
            </c:ext>
          </c:extLst>
        </c:ser>
        <c:ser>
          <c:idx val="1"/>
          <c:order val="1"/>
          <c:tx>
            <c:strRef>
              <c:f>Лист5!$C$2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6000">
                  <a:schemeClr val="accent2">
                    <a:lumMod val="40000"/>
                    <a:lumOff val="6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Лист5!$A$3:$A$5</c:f>
              <c:strCache>
                <c:ptCount val="3"/>
                <c:pt idx="0">
                  <c:v>Мелкие компании</c:v>
                </c:pt>
                <c:pt idx="1">
                  <c:v>Средние компании</c:v>
                </c:pt>
                <c:pt idx="2">
                  <c:v>Крупные компании</c:v>
                </c:pt>
              </c:strCache>
            </c:strRef>
          </c:cat>
          <c:val>
            <c:numRef>
              <c:f>Лист5!$C$3:$C$5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0.36000000000000004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3-4A52-81B2-47B7D75176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0419360"/>
        <c:axId val="250421712"/>
      </c:barChart>
      <c:catAx>
        <c:axId val="25041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250421712"/>
        <c:crosses val="autoZero"/>
        <c:auto val="1"/>
        <c:lblAlgn val="ctr"/>
        <c:lblOffset val="100"/>
        <c:noMultiLvlLbl val="0"/>
      </c:catAx>
      <c:valAx>
        <c:axId val="250421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504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Лист6!$B$3</c:f>
              <c:strCache>
                <c:ptCount val="1"/>
                <c:pt idx="0">
                  <c:v>ВУЗы</c:v>
                </c:pt>
              </c:strCache>
            </c:strRef>
          </c:tx>
          <c:spPr>
            <a:gradFill rotWithShape="1">
              <a:gsLst>
                <a:gs pos="95000">
                  <a:srgbClr val="92D050"/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Лист6!$A$4:$A$6</c:f>
              <c:strCache>
                <c:ptCount val="3"/>
                <c:pt idx="0">
                  <c:v>Мелкие компании</c:v>
                </c:pt>
                <c:pt idx="1">
                  <c:v>Средние компании</c:v>
                </c:pt>
                <c:pt idx="2">
                  <c:v>Крупные компании</c:v>
                </c:pt>
              </c:strCache>
            </c:strRef>
          </c:cat>
          <c:val>
            <c:numRef>
              <c:f>Лист6!$B$4:$B$6</c:f>
              <c:numCache>
                <c:formatCode>General</c:formatCode>
                <c:ptCount val="3"/>
                <c:pt idx="0">
                  <c:v>1.8</c:v>
                </c:pt>
                <c:pt idx="1">
                  <c:v>2.1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E-4784-AE98-2DB819CB9C1D}"/>
            </c:ext>
          </c:extLst>
        </c:ser>
        <c:ser>
          <c:idx val="1"/>
          <c:order val="1"/>
          <c:tx>
            <c:strRef>
              <c:f>Лист6!$C$3</c:f>
              <c:strCache>
                <c:ptCount val="1"/>
                <c:pt idx="0">
                  <c:v>ССУЗы (Техникумы, колледжи ит.д.)</c:v>
                </c:pt>
              </c:strCache>
            </c:strRef>
          </c:tx>
          <c:spPr>
            <a:gradFill rotWithShape="1">
              <a:gsLst>
                <a:gs pos="21000">
                  <a:schemeClr val="accent1">
                    <a:lumMod val="20000"/>
                    <a:lumOff val="80000"/>
                  </a:schemeClr>
                </a:gs>
                <a:gs pos="96000">
                  <a:srgbClr val="0070C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Лист6!$A$4:$A$6</c:f>
              <c:strCache>
                <c:ptCount val="3"/>
                <c:pt idx="0">
                  <c:v>Мелкие компании</c:v>
                </c:pt>
                <c:pt idx="1">
                  <c:v>Средние компании</c:v>
                </c:pt>
                <c:pt idx="2">
                  <c:v>Крупные компании</c:v>
                </c:pt>
              </c:strCache>
            </c:strRef>
          </c:cat>
          <c:val>
            <c:numRef>
              <c:f>Лист6!$C$4:$C$6</c:f>
              <c:numCache>
                <c:formatCode>General</c:formatCode>
                <c:ptCount val="3"/>
                <c:pt idx="0">
                  <c:v>0.60000000000000009</c:v>
                </c:pt>
                <c:pt idx="1">
                  <c:v>1.3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E-4784-AE98-2DB819CB9C1D}"/>
            </c:ext>
          </c:extLst>
        </c:ser>
        <c:ser>
          <c:idx val="2"/>
          <c:order val="2"/>
          <c:tx>
            <c:strRef>
              <c:f>Лист6!$D$3</c:f>
              <c:strCache>
                <c:ptCount val="1"/>
                <c:pt idx="0">
                  <c:v>Школы</c:v>
                </c:pt>
              </c:strCache>
            </c:strRef>
          </c:tx>
          <c:spPr>
            <a:gradFill rotWithShape="1">
              <a:gsLst>
                <a:gs pos="50000">
                  <a:schemeClr val="accent4">
                    <a:lumMod val="5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Лист6!$A$4:$A$6</c:f>
              <c:strCache>
                <c:ptCount val="3"/>
                <c:pt idx="0">
                  <c:v>Мелкие компании</c:v>
                </c:pt>
                <c:pt idx="1">
                  <c:v>Средние компании</c:v>
                </c:pt>
                <c:pt idx="2">
                  <c:v>Крупные компании</c:v>
                </c:pt>
              </c:strCache>
            </c:strRef>
          </c:cat>
          <c:val>
            <c:numRef>
              <c:f>Лист6!$D$4:$D$6</c:f>
              <c:numCache>
                <c:formatCode>General</c:formatCode>
                <c:ptCount val="3"/>
                <c:pt idx="0">
                  <c:v>0</c:v>
                </c:pt>
                <c:pt idx="1">
                  <c:v>3.1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DE-4784-AE98-2DB819CB9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0424848"/>
        <c:axId val="250425240"/>
      </c:barChart>
      <c:catAx>
        <c:axId val="2504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250425240"/>
        <c:crosses val="autoZero"/>
        <c:auto val="1"/>
        <c:lblAlgn val="ctr"/>
        <c:lblOffset val="100"/>
        <c:noMultiLvlLbl val="0"/>
      </c:catAx>
      <c:valAx>
        <c:axId val="250425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50424848"/>
        <c:crosses val="autoZero"/>
        <c:crossBetween val="between"/>
      </c:valAx>
      <c:spPr>
        <a:gradFill>
          <a:gsLst>
            <a:gs pos="0">
              <a:schemeClr val="bg1">
                <a:lumMod val="9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0" scaled="1"/>
        </a:gra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62909208563823E-2"/>
          <c:y val="0.60095110676182684"/>
          <c:w val="0.95813710099424376"/>
          <c:h val="0.38136191309419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Да, в краткосрочной перспективе (1-3 года)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</c:f>
              <c:numCache>
                <c:formatCode>0%</c:formatCode>
                <c:ptCount val="1"/>
                <c:pt idx="0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8-47CF-87DE-A2F330DDD04D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Да, в среднесрочной перспективе (4-7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Лист3!$B$3</c:f>
              <c:numCache>
                <c:formatCode>0%</c:formatCode>
                <c:ptCount val="1"/>
                <c:pt idx="0">
                  <c:v>9.0000000000000011E-2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8-47CF-87DE-A2F330DDD04D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Да, в долгосрочной перспективе (не ранее, чем через 7 лет)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8-47CF-87DE-A2F330DDD04D}"/>
            </c:ext>
          </c:extLst>
        </c:ser>
        <c:ser>
          <c:idx val="3"/>
          <c:order val="3"/>
          <c:tx>
            <c:strRef>
              <c:f>Лист3!$A$5</c:f>
              <c:strCache>
                <c:ptCount val="1"/>
                <c:pt idx="0">
                  <c:v>Нет, не планируем ввиду отсутствия материальных возможностей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Лист3!$B$5</c:f>
              <c:numCache>
                <c:formatCode>0%</c:formatCode>
                <c:ptCount val="1"/>
                <c:pt idx="0">
                  <c:v>6.0000000000000005E-2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28-47CF-87DE-A2F330DDD04D}"/>
            </c:ext>
          </c:extLst>
        </c:ser>
        <c:ser>
          <c:idx val="4"/>
          <c:order val="4"/>
          <c:tx>
            <c:strRef>
              <c:f>Лист3!$A$6</c:f>
              <c:strCache>
                <c:ptCount val="1"/>
                <c:pt idx="0">
                  <c:v>Нет, уже был подобный опыт и больше не планируем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Лист3!$B$6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28-47CF-87DE-A2F330DDD04D}"/>
            </c:ext>
          </c:extLst>
        </c:ser>
        <c:ser>
          <c:idx val="5"/>
          <c:order val="5"/>
          <c:tx>
            <c:strRef>
              <c:f>Лист3!$A$7</c:f>
              <c:strCache>
                <c:ptCount val="1"/>
                <c:pt idx="0">
                  <c:v>Нет, не планируем, т.к. компания не видит в этом смысла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Лист3!$B$7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28-47CF-87DE-A2F330DDD04D}"/>
            </c:ext>
          </c:extLst>
        </c:ser>
        <c:ser>
          <c:idx val="6"/>
          <c:order val="6"/>
          <c:tx>
            <c:strRef>
              <c:f>Лист3!$A$8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Лист3!$B$8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8-47CF-87DE-A2F330DDD0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6766904"/>
        <c:axId val="246765336"/>
      </c:barChart>
      <c:catAx>
        <c:axId val="246766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46765336"/>
        <c:crosses val="autoZero"/>
        <c:auto val="1"/>
        <c:lblAlgn val="ctr"/>
        <c:lblOffset val="100"/>
        <c:noMultiLvlLbl val="0"/>
      </c:catAx>
      <c:valAx>
        <c:axId val="246765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46766904"/>
        <c:crosses val="autoZero"/>
        <c:crossBetween val="between"/>
      </c:valAx>
      <c:spPr>
        <a:gradFill>
          <a:gsLst>
            <a:gs pos="0">
              <a:schemeClr val="bg1">
                <a:lumMod val="9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0" scaled="1"/>
        </a:gra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442040077995726E-2"/>
          <c:y val="1.7687020512301536E-2"/>
          <c:w val="0.85268119493362082"/>
          <c:h val="0.45286385822158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7E44B4A-21F7-4302-83E8-A40EE035E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256238-8454-4678-A98A-30B9F7639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B982-7E3F-4992-88E1-E2541533DA2C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D86C77-1949-4637-BBEC-87D3CDFDA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C875F0-933A-4A7D-ACEC-69CB5248D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96D3-AB75-4D8E-ADBD-CAF0AB8DC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5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B1751B-CFB2-40B8-81CF-9D81C08031DE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93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64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8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467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648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1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6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6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654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65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000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372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532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7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61F9F3-1F5E-4052-A09B-A9238E74827F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ru-RU" noProof="0"/>
              <a:t>Изменить 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FC58D96-05CC-43CF-AF9C-E1C505705D80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72B5AF8-A13B-4AA3-AAEF-4B4A5B96477C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A2038-B05C-4781-BA38-FE0987548CF9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059510-8A4C-4D7A-8B52-DAA53C589143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6C1A-D84E-42EE-BD73-3267BCADA3B3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AE130-7FCA-40A2-AA3A-888FCBDE09D4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CB6C5-F7E8-4101-9FAA-6FBD7111D9CA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пунктов с изображениями или значками (светлая тем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AA6C0-5011-4245-A74E-BAA3BE19CFBC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яд пронумерованных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2FFDC-E850-4C83-BBCF-3A8D5897ECC9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2527CD7-EF91-473D-B332-17963C2378AA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пунктов с изображениями или значка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2999403-2FA3-46FA-A6CD-243D00F08AF5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графий среднего размера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70DB7-3E8F-4711-BBBE-E369DB1C6C49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2" name="Рисунок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D339C01-7D02-4928-894B-4986AD1CF77F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9E1E048C-58BA-4E52-B6F1-56D903F03075}" type="datetime1">
              <a:rPr lang="ru-RU" noProof="0" smtClean="0"/>
              <a:pPr rtl="0"/>
              <a:t>19.08.2022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36" Type="http://schemas.openxmlformats.org/officeDocument/2006/relationships/image" Target="../media/image37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0" y="2508068"/>
            <a:ext cx="2351314" cy="190717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749" y="5266967"/>
            <a:ext cx="4138554" cy="1410932"/>
          </a:xfrm>
        </p:spPr>
        <p:txBody>
          <a:bodyPr rtlCol="0"/>
          <a:lstStyle/>
          <a:p>
            <a:pPr rtl="0"/>
            <a:r>
              <a:rPr lang="ru-RU" sz="2000" dirty="0" smtClean="0"/>
              <a:t>,</a:t>
            </a:r>
          </a:p>
          <a:p>
            <a:r>
              <a:rPr lang="ru-RU" sz="2800" b="1" i="0" dirty="0">
                <a:solidFill>
                  <a:schemeClr val="bg1"/>
                </a:solidFill>
                <a:latin typeface="Century Gothic" pitchFamily="34" charset="0"/>
                <a:cs typeface="Andalus" pitchFamily="18" charset="-78"/>
              </a:rPr>
              <a:t>директор </a:t>
            </a:r>
            <a:r>
              <a:rPr lang="ru-RU" sz="2800" b="1" i="0" dirty="0" smtClean="0">
                <a:solidFill>
                  <a:schemeClr val="bg1"/>
                </a:solidFill>
                <a:latin typeface="Century Gothic" pitchFamily="34" charset="0"/>
                <a:cs typeface="Andalus" pitchFamily="18" charset="-78"/>
              </a:rPr>
              <a:t>колледжа,</a:t>
            </a:r>
            <a:endParaRPr lang="en-US" sz="2800" b="1" i="0" dirty="0">
              <a:solidFill>
                <a:schemeClr val="bg1"/>
              </a:solidFill>
              <a:latin typeface="Century Gothic" pitchFamily="34" charset="0"/>
              <a:cs typeface="Andalus" pitchFamily="18" charset="-78"/>
            </a:endParaRPr>
          </a:p>
          <a:p>
            <a:pPr rtl="0"/>
            <a:r>
              <a:rPr lang="ru-RU" sz="2800" b="1" i="0" dirty="0" smtClean="0">
                <a:solidFill>
                  <a:schemeClr val="bg1"/>
                </a:solidFill>
                <a:latin typeface="Century Gothic" pitchFamily="34" charset="0"/>
                <a:cs typeface="Andalus" pitchFamily="18" charset="-78"/>
              </a:rPr>
              <a:t>к.э.н., доцент</a:t>
            </a:r>
          </a:p>
          <a:p>
            <a:r>
              <a:rPr lang="ru-RU" sz="2800" b="1" i="0" dirty="0" smtClean="0">
                <a:solidFill>
                  <a:schemeClr val="bg1"/>
                </a:solidFill>
                <a:latin typeface="Century Gothic" pitchFamily="34" charset="0"/>
                <a:cs typeface="Andalus" pitchFamily="18" charset="-78"/>
              </a:rPr>
              <a:t>О.В. Мартыненко</a:t>
            </a:r>
            <a:endParaRPr lang="ru-RU" sz="2800" b="1" i="0" dirty="0">
              <a:solidFill>
                <a:schemeClr val="bg1"/>
              </a:solidFill>
              <a:latin typeface="Century Gothic" pitchFamily="34" charset="0"/>
              <a:cs typeface="Andalus" pitchFamily="18" charset="-7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4377" y="2514600"/>
            <a:ext cx="9827623" cy="1905001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70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692" y="2613219"/>
            <a:ext cx="9762308" cy="1672046"/>
          </a:xfrm>
        </p:spPr>
        <p:txBody>
          <a:bodyPr rtlCol="0">
            <a:noAutofit/>
          </a:bodyPr>
          <a:lstStyle/>
          <a:p>
            <a:pPr rtl="0"/>
            <a:r>
              <a:rPr lang="ru-RU" sz="5400" b="1" dirty="0" smtClean="0">
                <a:solidFill>
                  <a:schemeClr val="bg1"/>
                </a:solidFill>
              </a:rPr>
              <a:t>Взгляд на</a:t>
            </a:r>
            <a:r>
              <a:rPr lang="en-US" sz="5400" b="1" dirty="0" smtClean="0">
                <a:solidFill>
                  <a:schemeClr val="bg1"/>
                </a:solidFill>
              </a:rPr>
              <a:t> HR </a:t>
            </a:r>
            <a:r>
              <a:rPr lang="ru-RU" sz="5400" b="1" dirty="0" smtClean="0">
                <a:solidFill>
                  <a:schemeClr val="bg1"/>
                </a:solidFill>
              </a:rPr>
              <a:t>проблемы: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обучение и мотивация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1779" y="317370"/>
            <a:ext cx="368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ЗАПАДНЫЙ </a:t>
            </a:r>
            <a:r>
              <a:rPr lang="ru-RU" sz="24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ФИЛИАЛ</a:t>
            </a:r>
            <a:endParaRPr lang="ru-RU" sz="2400" b="1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10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0919"/>
              </p:ext>
            </p:extLst>
          </p:nvPr>
        </p:nvGraphicFramePr>
        <p:xfrm>
          <a:off x="566057" y="444144"/>
          <a:ext cx="11234058" cy="541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1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34000">
                          <a:srgbClr val="C00000">
                            <a:lumMod val="92000"/>
                            <a:lumOff val="8000"/>
                          </a:srgbClr>
                        </a:gs>
                        <a:gs pos="53000">
                          <a:srgbClr val="FF0000">
                            <a:alpha val="51000"/>
                          </a:srgbClr>
                        </a:gs>
                        <a:gs pos="68000">
                          <a:srgbClr val="C00000">
                            <a:lumMod val="92000"/>
                            <a:lumOff val="8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rgbClr val="C00000">
                            <a:lumMod val="92000"/>
                            <a:lumOff val="8000"/>
                          </a:srgbClr>
                        </a:gs>
                        <a:gs pos="52000">
                          <a:srgbClr val="FF0000">
                            <a:alpha val="51000"/>
                          </a:srgbClr>
                        </a:gs>
                        <a:gs pos="69000">
                          <a:srgbClr val="C00000">
                            <a:lumMod val="92000"/>
                            <a:lumOff val="8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C00000">
                            <a:lumMod val="92000"/>
                            <a:lumOff val="8000"/>
                          </a:srgbClr>
                        </a:gs>
                        <a:gs pos="52000">
                          <a:srgbClr val="FF0000">
                            <a:alpha val="51000"/>
                          </a:srgbClr>
                        </a:gs>
                        <a:gs pos="69000">
                          <a:srgbClr val="C00000">
                            <a:lumMod val="92000"/>
                            <a:lumOff val="8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6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продукции общественного питания, Поварское и кондитерское дело,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обслуживания в общественном питании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деятельность в логистике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Коммерция (по отраслям)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Товароведение и экспертиза качества потребительских товаров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дело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и организация социального обеспечения, Страховое дело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Туризм, Гостиничный сервис, Гостиничное дело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46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2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78" y="2256192"/>
            <a:ext cx="1634438" cy="16344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159" y="1661214"/>
            <a:ext cx="1659805" cy="9327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398" y="2290306"/>
            <a:ext cx="1398403" cy="7831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550" y="1572308"/>
            <a:ext cx="1402733" cy="788313"/>
          </a:xfrm>
          <a:prstGeom prst="rect">
            <a:avLst/>
          </a:prstGeom>
        </p:spPr>
      </p:pic>
      <p:pic>
        <p:nvPicPr>
          <p:cNvPr id="1058" name="Picture 34" descr="ООО &quot;КЛЕРК&quot;, ИНН 390705029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34323"/>
          <a:stretch/>
        </p:blipFill>
        <p:spPr bwMode="auto">
          <a:xfrm>
            <a:off x="6694087" y="5037458"/>
            <a:ext cx="1655070" cy="7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Передача в Пенсионный фонд РФ полномочий по назначению пособий для граждан,  имеющих детей – Новости – Раменское управление социальной защиты населе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39" y="4460932"/>
            <a:ext cx="2198960" cy="1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Миратор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83" y="4570558"/>
            <a:ext cx="2159091" cy="13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Fichier:Mercure hotels logo.jpg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72" y="3002622"/>
            <a:ext cx="1243075" cy="7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7" y="2431688"/>
            <a:ext cx="1429636" cy="867834"/>
          </a:xfrm>
          <a:prstGeom prst="rect">
            <a:avLst/>
          </a:prstGeom>
        </p:spPr>
      </p:pic>
      <p:pic>
        <p:nvPicPr>
          <p:cNvPr id="1036" name="Picture 12" descr="KARMANN'S HOTEL – YANTAR H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08" y="2293156"/>
            <a:ext cx="2006316" cy="9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2589404"/>
            <a:ext cx="1276418" cy="470259"/>
          </a:xfrm>
          <a:prstGeom prst="rect">
            <a:avLst/>
          </a:prstGeom>
        </p:spPr>
      </p:pic>
      <p:pic>
        <p:nvPicPr>
          <p:cNvPr id="1034" name="Picture 10" descr="Организация: Туристский информационный центр Калининградской области |  DOBRO.R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" y="3185175"/>
            <a:ext cx="2376214" cy="8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Мик-Авиа г. Калининград | Инфоцентр туризм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" y="1360251"/>
            <a:ext cx="1688584" cy="12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Агентство туризма Азбука Туров. Официальный сайт турагентств Калининград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2" y="2390584"/>
            <a:ext cx="1348897" cy="9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1" y="369385"/>
            <a:ext cx="12191999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pic>
        <p:nvPicPr>
          <p:cNvPr id="3090" name="Picture 18" descr="Примеры использования: Holiday Inn Riyad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61" y="1473969"/>
            <a:ext cx="1338810" cy="8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rystal House Suite Hotel &amp;amp; SPA - Home | Faceboo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64" y="1961515"/>
            <a:ext cx="1576569" cy="6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Туроператор Baltic Exotic в Калининграде. Туры и отзывы о туроператоре Балтик  Экзотик. Официальный сайт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89" y="1610302"/>
            <a:ext cx="1056305" cy="7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гентство туризма Тропиканка. Официальный сайт турагентств Калининграда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3" y="2481608"/>
            <a:ext cx="1046490" cy="9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Инфоцентры в России | Информационно-туристический центр г.Светлогорск"/>
          <p:cNvSpPr>
            <a:spLocks noChangeAspect="1" noChangeArrowheads="1"/>
          </p:cNvSpPr>
          <p:nvPr/>
        </p:nvSpPr>
        <p:spPr bwMode="auto">
          <a:xfrm>
            <a:off x="6293155" y="8729639"/>
            <a:ext cx="1069395" cy="1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 descr="Отель Балтика"/>
          <p:cNvPicPr/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8" y="1525065"/>
            <a:ext cx="1269060" cy="37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30 апреля в Светлогорске открылся первый супермаркет SPAR - Новости  Калининграда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" y="5912803"/>
            <a:ext cx="4107538" cy="8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акансии компании Группа компаний Новикъ - работа в Калининграде,  Черняховске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" y="4631567"/>
            <a:ext cx="2286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естер. Игроки рынка на CRE.ru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" y="4052925"/>
            <a:ext cx="1519748" cy="5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орговый дом ПиК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98" y="4647678"/>
            <a:ext cx="1228391" cy="12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акансии компании РАДА 39 - работа в Калининграде, Зеленоградске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77" y="4688412"/>
            <a:ext cx="10969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Супер Цены Калининград | ВКонтакт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10" y="3937118"/>
            <a:ext cx="2636096" cy="6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ari - ТРЦ Принц Плаза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41" y="3165462"/>
            <a:ext cx="1503584" cy="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1С:Северо-Запад – поставщик товаров и услуг | Retail.ru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89" y="1439907"/>
            <a:ext cx="1432727" cy="9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очта России — Википедия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66" y="5689318"/>
            <a:ext cx="2128159" cy="10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ГКУ &quot;Центр занятости населения ЗАТО г.Железногорска&quot;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71" y="2464687"/>
            <a:ext cx="2486228" cy="9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Агрофабрика Натурово |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93" y="3993650"/>
            <a:ext cx="1828150" cy="7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АО МЕТАРУС КАЛИНИНГРАД — ОГРН 1063905089577, ИНН 3908037392 | РБК Компании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25" y="5666801"/>
            <a:ext cx="3136265" cy="10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Новое имя МФЦ – «Мои Документы» | Лысковский муниципальный округ  Нижегородской области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31" y="3298646"/>
            <a:ext cx="2618267" cy="12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5"/>
          <a:srcRect l="26598" t="68716"/>
          <a:stretch/>
        </p:blipFill>
        <p:spPr>
          <a:xfrm>
            <a:off x="9854283" y="5694646"/>
            <a:ext cx="2337717" cy="93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84856" y="5005182"/>
            <a:ext cx="1494975" cy="697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613332" y="1703818"/>
            <a:ext cx="1643829" cy="4792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257419" y="1335478"/>
            <a:ext cx="1260110" cy="7560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965162" y="1151239"/>
            <a:ext cx="1156590" cy="11565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35674" y="3245857"/>
            <a:ext cx="1505826" cy="5364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418" y="3930652"/>
            <a:ext cx="1099748" cy="92626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22005" y="333332"/>
            <a:ext cx="6385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entury Gothic" pitchFamily="34" charset="0"/>
              </a:rPr>
              <a:t>Ведущие партнеры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466149" y="3005756"/>
            <a:ext cx="1387625" cy="10638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557499" y="2418629"/>
            <a:ext cx="1314094" cy="6423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158031" y="3934790"/>
            <a:ext cx="843257" cy="8432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016211" y="4133370"/>
            <a:ext cx="957835" cy="8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5440"/>
            <a:ext cx="3517557" cy="3769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Дни карьеры</a:t>
            </a:r>
            <a:br>
              <a:rPr lang="ru-RU" dirty="0" smtClean="0"/>
            </a:br>
            <a:r>
              <a:rPr lang="ru-RU" dirty="0" smtClean="0"/>
              <a:t>в Западном филиале РАНХиГС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47" y="0"/>
            <a:ext cx="832845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3" y="0"/>
            <a:ext cx="8328346" cy="68492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425440"/>
            <a:ext cx="3517557" cy="3769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Дни карьеры</a:t>
            </a:r>
            <a:br>
              <a:rPr lang="ru-RU" dirty="0" smtClean="0"/>
            </a:br>
            <a:r>
              <a:rPr lang="ru-RU" dirty="0" smtClean="0"/>
              <a:t>в Западном филиале РАНХиГС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93" y="741405"/>
            <a:ext cx="3420228" cy="1933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Лучшие учатся у лучших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18" name="Рисунок 17" descr="6.jp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7589" r="17589"/>
          <a:stretch>
            <a:fillRect/>
          </a:stretch>
        </p:blipFill>
        <p:spPr>
          <a:xfrm>
            <a:off x="5069450" y="292100"/>
            <a:ext cx="2895600" cy="2978562"/>
          </a:xfrm>
        </p:spPr>
      </p:pic>
      <p:pic>
        <p:nvPicPr>
          <p:cNvPr id="19" name="Рисунок 18" descr="5.jpg"/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16482" r="16482"/>
          <a:stretch>
            <a:fillRect/>
          </a:stretch>
        </p:blipFill>
        <p:spPr>
          <a:xfrm>
            <a:off x="8281316" y="292100"/>
            <a:ext cx="2883175" cy="2978562"/>
          </a:xfrm>
        </p:spPr>
      </p:pic>
      <p:pic>
        <p:nvPicPr>
          <p:cNvPr id="20" name="Рисунок 19" descr="3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16649" r="16649"/>
          <a:stretch>
            <a:fillRect/>
          </a:stretch>
        </p:blipFill>
        <p:spPr>
          <a:xfrm>
            <a:off x="5069450" y="3592911"/>
            <a:ext cx="2895600" cy="2918850"/>
          </a:xfrm>
        </p:spPr>
      </p:pic>
      <p:pic>
        <p:nvPicPr>
          <p:cNvPr id="21" name="Рисунок 20" descr="2.jpg"/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l="16660" r="16660"/>
          <a:stretch>
            <a:fillRect/>
          </a:stretch>
        </p:blipFill>
        <p:spPr>
          <a:xfrm>
            <a:off x="8281315" y="3592911"/>
            <a:ext cx="2883176" cy="2918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3" y="3592911"/>
            <a:ext cx="3961226" cy="2918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1" y="2955691"/>
            <a:ext cx="3833906" cy="1562638"/>
          </a:xfrm>
        </p:spPr>
        <p:txBody>
          <a:bodyPr rtlCol="0"/>
          <a:lstStyle/>
          <a:p>
            <a:pPr rtl="0"/>
            <a:r>
              <a:rPr lang="ru-RU" dirty="0" smtClean="0"/>
              <a:t>Управляй качеством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F1B58-257D-4779-A040-5E1616327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863" y="4794320"/>
            <a:ext cx="4572000" cy="1178396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/>
              <a:t>Тренинговый</a:t>
            </a:r>
            <a:r>
              <a:rPr lang="ru-RU" dirty="0" smtClean="0"/>
              <a:t> центр, созданный совместно Западным филиалом </a:t>
            </a:r>
            <a:r>
              <a:rPr lang="ru-RU" dirty="0" err="1" smtClean="0"/>
              <a:t>РАНХиГС</a:t>
            </a:r>
            <a:r>
              <a:rPr lang="ru-RU" dirty="0" smtClean="0"/>
              <a:t> и ООО СПАР - Калининград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23" name="Рисунок 22" descr="0-02-05-4cf8b387dac5d6775a8ce5b16972f0e4ada7b6affcc95c0074f62a74117fe09c.._.jpg"/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5052850" y="647388"/>
            <a:ext cx="2133031" cy="2133031"/>
          </a:xfrm>
        </p:spPr>
      </p:pic>
      <p:pic>
        <p:nvPicPr>
          <p:cNvPr id="27" name="Рисунок 26" descr="0-02-05-2b041c0f6b20de7841fed62ac88ca8c0a2407b2a630231d2be69c3d7e3dae2b5.._.jpg"/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t="11057" b="11057"/>
          <a:stretch>
            <a:fillRect/>
          </a:stretch>
        </p:blipFill>
        <p:spPr>
          <a:xfrm>
            <a:off x="7367581" y="647388"/>
            <a:ext cx="2132582" cy="2132582"/>
          </a:xfrm>
        </p:spPr>
      </p:pic>
      <p:pic>
        <p:nvPicPr>
          <p:cNvPr id="31" name="Рисунок 30" descr="2fT0KU3tnpo.jpg"/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t="982" b="982"/>
          <a:stretch>
            <a:fillRect/>
          </a:stretch>
        </p:blipFill>
        <p:spPr>
          <a:xfrm>
            <a:off x="9679525" y="647389"/>
            <a:ext cx="2104485" cy="2132581"/>
          </a:xfrm>
        </p:spPr>
      </p:pic>
      <p:pic>
        <p:nvPicPr>
          <p:cNvPr id="40" name="Рисунок 39" descr="0-02-05-e3e884cbc77612f9b0bcbb5783b0e8fd74c246454df1cb31c7fbaa35b7c2ce03.._.jpg"/>
          <p:cNvPicPr>
            <a:picLocks noGrp="1" noChangeAspect="1"/>
          </p:cNvPicPr>
          <p:nvPr>
            <p:ph type="pic" sz="quarter" idx="26"/>
          </p:nvPr>
        </p:nvPicPr>
        <p:blipFill>
          <a:blip r:embed="rId6"/>
          <a:srcRect t="12500" b="12500"/>
          <a:stretch>
            <a:fillRect/>
          </a:stretch>
        </p:blipFill>
        <p:spPr>
          <a:xfrm>
            <a:off x="5052851" y="3839686"/>
            <a:ext cx="2133031" cy="2133031"/>
          </a:xfrm>
        </p:spPr>
      </p:pic>
      <p:pic>
        <p:nvPicPr>
          <p:cNvPr id="43" name="Рисунок 42" descr="0-02-05-d21ad570fda0855f23e317b43b0855b88fb7aa7f2e98c093aa6b42830bc35e9b.._.jpg"/>
          <p:cNvPicPr>
            <a:picLocks noGrp="1" noChangeAspect="1"/>
          </p:cNvPicPr>
          <p:nvPr>
            <p:ph type="pic" sz="quarter" idx="28"/>
          </p:nvPr>
        </p:nvPicPr>
        <p:blipFill>
          <a:blip r:embed="rId7"/>
          <a:srcRect t="12500" b="12500"/>
          <a:stretch>
            <a:fillRect/>
          </a:stretch>
        </p:blipFill>
        <p:spPr>
          <a:xfrm>
            <a:off x="9679525" y="3839685"/>
            <a:ext cx="2104486" cy="2133031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2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367580" y="3839684"/>
            <a:ext cx="2133031" cy="2133031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t="29473" r="31377" b="52344"/>
          <a:stretch/>
        </p:blipFill>
        <p:spPr>
          <a:xfrm>
            <a:off x="2434977" y="560836"/>
            <a:ext cx="2207150" cy="2118864"/>
          </a:xfrm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16</a:t>
            </a:fld>
            <a:endParaRPr lang="ru-RU"/>
          </a:p>
        </p:txBody>
      </p:sp>
      <p:pic>
        <p:nvPicPr>
          <p:cNvPr id="20" name="Рисунок 19" descr="0-02-05-4cf8b387dac5d6775a8ce5b16972f0e4ada7b6affcc95c0074f62a74117fe09c..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51917" y="406400"/>
            <a:ext cx="68400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Разработка и реализация совестных программ и проектов в области торговли и </a:t>
            </a:r>
            <a:r>
              <a:rPr lang="ru-RU" sz="1600" dirty="0" err="1" smtClean="0"/>
              <a:t>ритейла</a:t>
            </a:r>
            <a:endParaRPr lang="ru-RU" sz="1600" dirty="0" smtClean="0"/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Организация и реализация практической подготовки студентов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Выполнение курсовых, выпускных квалификационных, иных исследовательских работ по заказу ООО </a:t>
            </a:r>
            <a:r>
              <a:rPr lang="ru-RU" sz="1600" dirty="0" err="1" smtClean="0"/>
              <a:t>СПАР-Калининград</a:t>
            </a:r>
            <a:endParaRPr lang="ru-RU" sz="1600" dirty="0" smtClean="0"/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Разработка и внедрение эффективных технологий мотивации и обучения профессии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Взаимная консультационная и ресурсная помощь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Разработка системы привлечения в отрасль торговли молодых специалистов и их закрепления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Развитие системы непрерывного образования для торговли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Проведение </a:t>
            </a:r>
            <a:r>
              <a:rPr lang="ru-RU" sz="1600" dirty="0" err="1" smtClean="0"/>
              <a:t>профориентационных</a:t>
            </a:r>
            <a:r>
              <a:rPr lang="ru-RU" sz="1600" dirty="0" smtClean="0"/>
              <a:t> мероприятий для студентов, школьников и будущих абитуриентов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Проведение Дней карьеры и Дней профессии в сфере торговли и </a:t>
            </a:r>
            <a:r>
              <a:rPr lang="ru-RU" sz="1600" dirty="0" err="1" smtClean="0"/>
              <a:t>ритейла</a:t>
            </a:r>
            <a:r>
              <a:rPr lang="ru-RU" sz="1600" dirty="0" smtClean="0"/>
              <a:t> для студентов и выпускников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Организация профильных мастер-классов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3638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50" y="2581316"/>
            <a:ext cx="3411363" cy="10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83572" y="0"/>
            <a:ext cx="5408428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7076746" y="2836323"/>
            <a:ext cx="5227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4480" y="3757798"/>
            <a:ext cx="282253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ЗАПАДНЫЙ ФИЛИАЛ</a:t>
            </a:r>
          </a:p>
        </p:txBody>
      </p:sp>
    </p:spTree>
    <p:extLst>
      <p:ext uri="{BB962C8B-B14F-4D97-AF65-F5344CB8AC3E}">
        <p14:creationId xmlns:p14="http://schemas.microsoft.com/office/powerpoint/2010/main" val="34407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0" y="0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4667286" cy="1547467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Плюсы современного выпускника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8" name="Рисунок 7" descr="3Z5A4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800"/>
            <a:ext cx="4858861" cy="30607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 txBox="1">
            <a:spLocks/>
          </p:cNvSpPr>
          <p:nvPr/>
        </p:nvSpPr>
        <p:spPr>
          <a:xfrm>
            <a:off x="0" y="5130800"/>
            <a:ext cx="4667286" cy="1560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Минусы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современного выпускника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607995" y="3688945"/>
            <a:ext cx="5724000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8100" y="495300"/>
            <a:ext cx="7289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</a:rPr>
              <a:t>+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хорошая теоретическая подготовка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+ </a:t>
            </a:r>
            <a:r>
              <a:rPr lang="ru-RU" sz="1600" b="1" dirty="0" smtClean="0">
                <a:latin typeface="Century Gothic" pitchFamily="34" charset="0"/>
              </a:rPr>
              <a:t>ответственное отношение к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порученному делу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+ </a:t>
            </a:r>
            <a:r>
              <a:rPr lang="ru-RU" sz="1600" b="1" dirty="0" smtClean="0">
                <a:latin typeface="Century Gothic" pitchFamily="34" charset="0"/>
              </a:rPr>
              <a:t>ориентированность на интересы компании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+ </a:t>
            </a:r>
            <a:r>
              <a:rPr lang="ru-RU" sz="1600" b="1" dirty="0" smtClean="0">
                <a:latin typeface="Century Gothic" pitchFamily="34" charset="0"/>
              </a:rPr>
              <a:t>инициативность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+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умение адаптироваться в изменяющихся рыночных условиях.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800" y="4521200"/>
            <a:ext cx="706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нежелание надолго связывать себя с одной компанией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плохо развитое профессиональное мышление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небольшое </a:t>
            </a:r>
            <a:r>
              <a:rPr lang="ru-RU" sz="1600" b="1" dirty="0">
                <a:latin typeface="Century Gothic" pitchFamily="34" charset="0"/>
              </a:rPr>
              <a:t>желание </a:t>
            </a:r>
            <a:r>
              <a:rPr lang="ru-RU" sz="1600" b="1" dirty="0" smtClean="0">
                <a:latin typeface="Century Gothic" pitchFamily="34" charset="0"/>
              </a:rPr>
              <a:t>строить карьеру</a:t>
            </a:r>
            <a:r>
              <a:rPr lang="en-US" sz="1600" b="1" dirty="0" smtClean="0">
                <a:latin typeface="Century Gothic" pitchFamily="34" charset="0"/>
              </a:rPr>
              <a:t>;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отсутствие желания дополнительно тратить время на работу.</a:t>
            </a:r>
            <a:endParaRPr lang="en-US" sz="16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" y="1715147"/>
            <a:ext cx="4667286" cy="314702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Существует </a:t>
            </a:r>
            <a:r>
              <a:rPr lang="ru-RU" sz="3600" dirty="0">
                <a:solidFill>
                  <a:schemeClr val="bg1"/>
                </a:solidFill>
              </a:rPr>
              <a:t>ли в вашей компании практика взаимодействия с учебными заведениями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8546" y="1069884"/>
            <a:ext cx="6074207" cy="4720270"/>
          </a:xfrm>
        </p:spPr>
        <p:txBody>
          <a:bodyPr lIns="72000" rIns="72000" rtlCol="0"/>
          <a:lstStyle/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3</a:t>
            </a:fld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457592"/>
              </p:ext>
            </p:extLst>
          </p:nvPr>
        </p:nvGraphicFramePr>
        <p:xfrm>
          <a:off x="5448546" y="1069884"/>
          <a:ext cx="6074207" cy="472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" y="1870708"/>
            <a:ext cx="4667286" cy="3118622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Какие цели преследует ваша компания при взаимодействии </a:t>
            </a:r>
            <a:r>
              <a:rPr lang="ru-RU" sz="3600" dirty="0">
                <a:solidFill>
                  <a:schemeClr val="bg1"/>
                </a:solidFill>
              </a:rPr>
              <a:t>с учебными заведениями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4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98262"/>
              </p:ext>
            </p:extLst>
          </p:nvPr>
        </p:nvGraphicFramePr>
        <p:xfrm>
          <a:off x="4985928" y="1069223"/>
          <a:ext cx="7002077" cy="472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9" y="1868955"/>
            <a:ext cx="4767046" cy="2627733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Планирует ли ваша компания взаимодействовать </a:t>
            </a:r>
            <a:r>
              <a:rPr lang="ru-RU" sz="3600" dirty="0">
                <a:solidFill>
                  <a:schemeClr val="bg1"/>
                </a:solidFill>
              </a:rPr>
              <a:t>с учебными заведениями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1352" y="723600"/>
            <a:ext cx="6143625" cy="5610225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711131"/>
              </p:ext>
            </p:extLst>
          </p:nvPr>
        </p:nvGraphicFramePr>
        <p:xfrm>
          <a:off x="5095875" y="1028700"/>
          <a:ext cx="7334249" cy="430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0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63" y="2036877"/>
            <a:ext cx="4894263" cy="3041419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инструменты вы используете при взаимодействии с учебными заведениями?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7325" y="752475"/>
            <a:ext cx="6143625" cy="5610225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l"/>
            <a:r>
              <a:rPr lang="ru-RU" smtClean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585398"/>
              </p:ext>
            </p:extLst>
          </p:nvPr>
        </p:nvGraphicFramePr>
        <p:xfrm>
          <a:off x="5372100" y="895350"/>
          <a:ext cx="5706578" cy="507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9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9" y="2319208"/>
            <a:ext cx="4767046" cy="2221622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Взаимодействует ли ваша компания с учебными заведениями?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7325" y="1655545"/>
            <a:ext cx="6143625" cy="4707155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451084"/>
              </p:ext>
            </p:extLst>
          </p:nvPr>
        </p:nvGraphicFramePr>
        <p:xfrm>
          <a:off x="5267324" y="1895474"/>
          <a:ext cx="6143625" cy="407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6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3085"/>
            <a:ext cx="4767046" cy="3070495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 каким количеством учебных заведений взаимодействовала ваша компания в 2022 году?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7325" y="752475"/>
            <a:ext cx="6143625" cy="561022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05716"/>
              </p:ext>
            </p:extLst>
          </p:nvPr>
        </p:nvGraphicFramePr>
        <p:xfrm>
          <a:off x="5267325" y="1123950"/>
          <a:ext cx="6143625" cy="484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20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1666" y="1019"/>
            <a:ext cx="4880652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9" y="1912269"/>
            <a:ext cx="4767046" cy="2541106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Планирует ли ваша компания взаимодействовать </a:t>
            </a:r>
            <a:r>
              <a:rPr lang="ru-RU" sz="3600" dirty="0">
                <a:solidFill>
                  <a:schemeClr val="bg1"/>
                </a:solidFill>
              </a:rPr>
              <a:t>с учебными заведениями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7325" y="752475"/>
            <a:ext cx="6143625" cy="5610225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55408"/>
              </p:ext>
            </p:extLst>
          </p:nvPr>
        </p:nvGraphicFramePr>
        <p:xfrm>
          <a:off x="5267325" y="1028700"/>
          <a:ext cx="6143625" cy="430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06_TF45175639" id="{0CB3B67C-ADA0-46A3-A501-1B1292F68551}" vid="{2091BC34-9FB7-40AF-8FF7-74627929E4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биографии</Template>
  <TotalTime>0</TotalTime>
  <Words>423</Words>
  <Application>Microsoft Office PowerPoint</Application>
  <PresentationFormat>Широкоэкранный</PresentationFormat>
  <Paragraphs>147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Andalus</vt:lpstr>
      <vt:lpstr>Arial</vt:lpstr>
      <vt:lpstr>Calibri</vt:lpstr>
      <vt:lpstr>Century Gothic</vt:lpstr>
      <vt:lpstr>Century Schoolbook</vt:lpstr>
      <vt:lpstr>Corbel</vt:lpstr>
      <vt:lpstr>Tahoma</vt:lpstr>
      <vt:lpstr>Times New Roman</vt:lpstr>
      <vt:lpstr>Wingdings</vt:lpstr>
      <vt:lpstr>Заголовки</vt:lpstr>
      <vt:lpstr>Взгляд на HR проблемы:  обучение и мотивация</vt:lpstr>
      <vt:lpstr>Плюсы современного выпускника</vt:lpstr>
      <vt:lpstr>Существует ли в вашей компании практика взаимодействия с учебными заведениями?</vt:lpstr>
      <vt:lpstr>Какие цели преследует ваша компания при взаимодействии с учебными заведениями?</vt:lpstr>
      <vt:lpstr>Планирует ли ваша компания взаимодействовать с учебными заведениями?</vt:lpstr>
      <vt:lpstr>Какие инструменты вы используете при взаимодействии с учебными заведениями?</vt:lpstr>
      <vt:lpstr>Взаимодействует ли ваша компания с учебными заведениями?</vt:lpstr>
      <vt:lpstr>С каким количеством учебных заведений взаимодействовала ваша компания в 2022 году?</vt:lpstr>
      <vt:lpstr>Планирует ли ваша компания взаимодействовать с учебными заведениями?</vt:lpstr>
      <vt:lpstr>Презентация PowerPoint</vt:lpstr>
      <vt:lpstr>Презентация PowerPoint</vt:lpstr>
      <vt:lpstr>Дни карьеры в Западном филиале РАНХиГС</vt:lpstr>
      <vt:lpstr>Дни карьеры в Западном филиале РАНХиГС</vt:lpstr>
      <vt:lpstr>Лучшие учатся у лучших</vt:lpstr>
      <vt:lpstr>Управляй качеством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2022-08-15T08:44:44Z</dcterms:created>
  <dcterms:modified xsi:type="dcterms:W3CDTF">2022-08-19T07:35:43Z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